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72" r:id="rId3"/>
    <p:sldId id="262" r:id="rId4"/>
    <p:sldId id="266" r:id="rId5"/>
    <p:sldId id="284" r:id="rId6"/>
    <p:sldId id="268" r:id="rId7"/>
    <p:sldId id="288" r:id="rId8"/>
    <p:sldId id="282" r:id="rId9"/>
    <p:sldId id="285" r:id="rId10"/>
    <p:sldId id="270" r:id="rId11"/>
    <p:sldId id="276" r:id="rId12"/>
    <p:sldId id="271" r:id="rId13"/>
    <p:sldId id="277" r:id="rId14"/>
    <p:sldId id="261" r:id="rId15"/>
    <p:sldId id="257" r:id="rId16"/>
    <p:sldId id="260" r:id="rId17"/>
    <p:sldId id="279" r:id="rId18"/>
    <p:sldId id="274" r:id="rId19"/>
    <p:sldId id="280" r:id="rId20"/>
    <p:sldId id="278" r:id="rId21"/>
    <p:sldId id="267" r:id="rId22"/>
    <p:sldId id="275" r:id="rId23"/>
    <p:sldId id="263" r:id="rId24"/>
    <p:sldId id="281" r:id="rId25"/>
    <p:sldId id="273" r:id="rId26"/>
    <p:sldId id="264" r:id="rId27"/>
    <p:sldId id="265" r:id="rId28"/>
    <p:sldId id="269" r:id="rId29"/>
    <p:sldId id="283" r:id="rId30"/>
    <p:sldId id="286" r:id="rId31"/>
    <p:sldId id="287"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2329B3-EE2C-BB44-B675-AC5B69404516}">
          <p14:sldIdLst>
            <p14:sldId id="256"/>
            <p14:sldId id="272"/>
            <p14:sldId id="262"/>
            <p14:sldId id="266"/>
          </p14:sldIdLst>
        </p14:section>
        <p14:section name="Science Focused" id="{E4297E58-5FBE-3B45-8C35-88E1973BC07A}">
          <p14:sldIdLst>
            <p14:sldId id="284"/>
            <p14:sldId id="268"/>
            <p14:sldId id="288"/>
            <p14:sldId id="282"/>
            <p14:sldId id="285"/>
            <p14:sldId id="270"/>
            <p14:sldId id="276"/>
            <p14:sldId id="271"/>
          </p14:sldIdLst>
        </p14:section>
        <p14:section name="Software Focused" id="{C53BB853-6C13-0246-94E7-1874A1F094BD}">
          <p14:sldIdLst>
            <p14:sldId id="277"/>
            <p14:sldId id="261"/>
            <p14:sldId id="257"/>
            <p14:sldId id="260"/>
            <p14:sldId id="279"/>
            <p14:sldId id="274"/>
            <p14:sldId id="280"/>
            <p14:sldId id="278"/>
            <p14:sldId id="267"/>
            <p14:sldId id="275"/>
            <p14:sldId id="263"/>
            <p14:sldId id="281"/>
            <p14:sldId id="273"/>
            <p14:sldId id="264"/>
            <p14:sldId id="265"/>
          </p14:sldIdLst>
        </p14:section>
        <p14:section name="End/Extras" id="{532D087E-84A1-8647-9733-7022DC77D81F}">
          <p14:sldIdLst>
            <p14:sldId id="269"/>
            <p14:sldId id="283"/>
            <p14:sldId id="286"/>
            <p14:sldId id="287"/>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3901"/>
  </p:normalViewPr>
  <p:slideViewPr>
    <p:cSldViewPr snapToGrid="0" snapToObjects="1">
      <p:cViewPr varScale="1">
        <p:scale>
          <a:sx n="95" d="100"/>
          <a:sy n="95" d="100"/>
        </p:scale>
        <p:origin x="17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B69F6-1909-5A4A-98BF-42D36551E7BD}" type="datetimeFigureOut">
              <a:rPr lang="en-US" smtClean="0"/>
              <a:t>9/5/19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19D3C-956C-0448-983E-B6A309BEC95E}" type="slidenum">
              <a:rPr lang="en-US" smtClean="0"/>
              <a:t>‹#›</a:t>
            </a:fld>
            <a:endParaRPr lang="en-US"/>
          </a:p>
        </p:txBody>
      </p:sp>
    </p:spTree>
    <p:extLst>
      <p:ext uri="{BB962C8B-B14F-4D97-AF65-F5344CB8AC3E}">
        <p14:creationId xmlns:p14="http://schemas.microsoft.com/office/powerpoint/2010/main" val="1342212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www.go-fair.org/fair-principles/a2-metadata-accessible-even-data-no-longer-available/" TargetMode="External"/><Relationship Id="rId12" Type="http://schemas.openxmlformats.org/officeDocument/2006/relationships/hyperlink" Target="https://www.go-fair.org/fair-principles/i1-metadata-use-formal-accessible-shared-broadly-applicable-language-knowledge-representation/" TargetMode="External"/><Relationship Id="rId13" Type="http://schemas.openxmlformats.org/officeDocument/2006/relationships/hyperlink" Target="https://www.go-fair.org/fair-principles/i2-metadata-use-vocabularies-follow-fair-principles/" TargetMode="External"/><Relationship Id="rId14" Type="http://schemas.openxmlformats.org/officeDocument/2006/relationships/hyperlink" Target="https://www.go-fair.org/fair-principles/i3-metadata-include-qualified-references-metadata/" TargetMode="External"/><Relationship Id="rId15" Type="http://schemas.openxmlformats.org/officeDocument/2006/relationships/hyperlink" Target="https://www.go-fair.org/fair-principles/r1-metadata-richly-described-plurality-accurate-relevant-attributes/" TargetMode="External"/><Relationship Id="rId16" Type="http://schemas.openxmlformats.org/officeDocument/2006/relationships/hyperlink" Target="https://www.go-fair.org/fair-principles/r1-1-metadata-released-clear-accessible-data-usage-license/" TargetMode="External"/><Relationship Id="rId17" Type="http://schemas.openxmlformats.org/officeDocument/2006/relationships/hyperlink" Target="https://www.go-fair.org/fair-principles/r1-2-metadata-associated-detailed-provenance/" TargetMode="External"/><Relationship Id="rId18" Type="http://schemas.openxmlformats.org/officeDocument/2006/relationships/hyperlink" Target="https://www.go-fair.org/fair-principles/r1-3-metadata-meet-domain-relevant-community-standards/" TargetMode="External"/><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www.go-fair.org/fair-principles/fairification-process/" TargetMode="External"/><Relationship Id="rId4" Type="http://schemas.openxmlformats.org/officeDocument/2006/relationships/hyperlink" Target="https://www.go-fair.org/fair-principles/fair-data-principles-explained/f1-meta-data-assigned-globally-unique-persistent-identifiers/" TargetMode="External"/><Relationship Id="rId5" Type="http://schemas.openxmlformats.org/officeDocument/2006/relationships/hyperlink" Target="https://www.go-fair.org/fair-principles/fair-data-principles-explained/f2-data-described-rich-metadata/" TargetMode="External"/><Relationship Id="rId6" Type="http://schemas.openxmlformats.org/officeDocument/2006/relationships/hyperlink" Target="https://www.go-fair.org/fair-principles/f3-metadata-clearly-explicitly-include-identifier-data-describe/" TargetMode="External"/><Relationship Id="rId7" Type="http://schemas.openxmlformats.org/officeDocument/2006/relationships/hyperlink" Target="https://www.go-fair.org/fair-principles/f4-metadata-registered-indexed-searchable-resource/" TargetMode="External"/><Relationship Id="rId8" Type="http://schemas.openxmlformats.org/officeDocument/2006/relationships/hyperlink" Target="https://www.go-fair.org/fair-principles/542-2/" TargetMode="External"/><Relationship Id="rId9" Type="http://schemas.openxmlformats.org/officeDocument/2006/relationships/hyperlink" Target="https://www.go-fair.org/fair-principles/a1-1-protocol-open-free-universally-implementable/" TargetMode="External"/><Relationship Id="rId10" Type="http://schemas.openxmlformats.org/officeDocument/2006/relationships/hyperlink" Target="https://www.go-fair.org/fair-principles/a1-2-protocol-allows-authentication-authorisation-require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creativecommons.org/licenses/by/4.0/"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was originally developed for </a:t>
            </a:r>
            <a:r>
              <a:rPr lang="en-US" dirty="0" err="1" smtClean="0"/>
              <a:t>OceanHackWeek</a:t>
            </a:r>
            <a:r>
              <a:rPr lang="en-US" dirty="0" smtClean="0"/>
              <a:t> 2019, and presented to mostly grad</a:t>
            </a:r>
            <a:r>
              <a:rPr lang="en-US" baseline="0" dirty="0" smtClean="0"/>
              <a:t> student scientists with a smattering of researchers. Parts of this talk may not apply to your audience and should be edited as needed.</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a:t>
            </a:fld>
            <a:endParaRPr lang="en-US"/>
          </a:p>
        </p:txBody>
      </p:sp>
    </p:spTree>
    <p:extLst>
      <p:ext uri="{BB962C8B-B14F-4D97-AF65-F5344CB8AC3E}">
        <p14:creationId xmlns:p14="http://schemas.microsoft.com/office/powerpoint/2010/main" val="455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FAIR is</a:t>
            </a:r>
            <a:r>
              <a:rPr lang="en-US" b="1" baseline="0" dirty="0" smtClean="0"/>
              <a:t> primarily about data </a:t>
            </a:r>
            <a:r>
              <a:rPr lang="mr-IN" b="1" baseline="0" dirty="0" smtClean="0"/>
              <a:t>–</a:t>
            </a:r>
            <a:r>
              <a:rPr lang="en-US" b="1" baseline="0" dirty="0" smtClean="0"/>
              <a:t> but you can find analogues in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How</a:t>
            </a:r>
            <a:r>
              <a:rPr lang="en-US" b="0" baseline="0" dirty="0" smtClean="0"/>
              <a:t> are other people able to decode and use your data?</a:t>
            </a:r>
            <a:endParaRPr lang="en-US" b="0" dirty="0" smtClean="0"/>
          </a:p>
          <a:p>
            <a:r>
              <a:rPr lang="en-US" b="0" dirty="0" smtClean="0"/>
              <a:t>----------</a:t>
            </a:r>
          </a:p>
          <a:p>
            <a:r>
              <a:rPr lang="en-US" b="1" dirty="0" smtClean="0"/>
              <a:t>Findable</a:t>
            </a:r>
            <a:r>
              <a:rPr lang="en-US" dirty="0" smtClean="0"/>
              <a:t/>
            </a:r>
            <a:br>
              <a:rPr lang="en-US" dirty="0" smtClean="0"/>
            </a:br>
            <a:r>
              <a:rPr lang="en-US" dirty="0" smtClean="0"/>
              <a:t>The first step in (re)using data is to find them. Metadata and data should be easy to find for both humans and computers. Machine-readable metadata are essential for automatic discovery of datasets and services, so this is an essential component of the </a:t>
            </a:r>
            <a:r>
              <a:rPr lang="en-US" dirty="0" smtClean="0">
                <a:hlinkClick r:id="rId3"/>
              </a:rPr>
              <a:t>FAIRification process</a:t>
            </a:r>
            <a:r>
              <a:rPr lang="en-US" dirty="0" smtClean="0"/>
              <a:t>.</a:t>
            </a:r>
          </a:p>
          <a:p>
            <a:r>
              <a:rPr lang="en-US" b="1" dirty="0" smtClean="0">
                <a:hlinkClick r:id="rId4"/>
              </a:rPr>
              <a:t>F1</a:t>
            </a:r>
            <a:r>
              <a:rPr lang="en-US" dirty="0" smtClean="0">
                <a:hlinkClick r:id="rId4"/>
              </a:rPr>
              <a:t>. (Meta)data are assigned a globally unique and persistent identifier</a:t>
            </a:r>
            <a:endParaRPr lang="en-US" dirty="0" smtClean="0"/>
          </a:p>
          <a:p>
            <a:r>
              <a:rPr lang="en-US" b="1" dirty="0" smtClean="0">
                <a:hlinkClick r:id="rId5"/>
              </a:rPr>
              <a:t>F2</a:t>
            </a:r>
            <a:r>
              <a:rPr lang="en-US" dirty="0" smtClean="0">
                <a:hlinkClick r:id="rId5"/>
              </a:rPr>
              <a:t>. Data are described with rich metadata (defined by R1 below)</a:t>
            </a:r>
            <a:endParaRPr lang="en-US" dirty="0" smtClean="0"/>
          </a:p>
          <a:p>
            <a:r>
              <a:rPr lang="en-US" b="1" dirty="0" smtClean="0">
                <a:hlinkClick r:id="rId6"/>
              </a:rPr>
              <a:t>F3</a:t>
            </a:r>
            <a:r>
              <a:rPr lang="en-US" dirty="0" smtClean="0">
                <a:hlinkClick r:id="rId6"/>
              </a:rPr>
              <a:t>. Metadata clearly and explicitly include the identifier of the data they describe</a:t>
            </a:r>
            <a:endParaRPr lang="en-US" dirty="0" smtClean="0"/>
          </a:p>
          <a:p>
            <a:r>
              <a:rPr lang="en-US" b="1" dirty="0" smtClean="0">
                <a:hlinkClick r:id="rId7"/>
              </a:rPr>
              <a:t>F4</a:t>
            </a:r>
            <a:r>
              <a:rPr lang="en-US" dirty="0" smtClean="0">
                <a:hlinkClick r:id="rId7"/>
              </a:rPr>
              <a:t>. (Meta)data are registered or indexed in a searchable resource</a:t>
            </a:r>
            <a:endParaRPr lang="en-US" dirty="0" smtClean="0"/>
          </a:p>
          <a:p>
            <a:r>
              <a:rPr lang="en-US" b="1" dirty="0" smtClean="0"/>
              <a:t>Accessible</a:t>
            </a:r>
            <a:r>
              <a:rPr lang="en-US" dirty="0" smtClean="0"/>
              <a:t/>
            </a:r>
            <a:br>
              <a:rPr lang="en-US" dirty="0" smtClean="0"/>
            </a:br>
            <a:r>
              <a:rPr lang="en-US" dirty="0" smtClean="0"/>
              <a:t>Once the user finds the required data, she/he needs to know how can they be accessed, possibly including authentication and </a:t>
            </a:r>
            <a:r>
              <a:rPr lang="en-US" dirty="0" err="1" smtClean="0"/>
              <a:t>authorisation</a:t>
            </a:r>
            <a:r>
              <a:rPr lang="en-US" dirty="0" smtClean="0"/>
              <a:t>.</a:t>
            </a:r>
          </a:p>
          <a:p>
            <a:r>
              <a:rPr lang="en-US" b="1" dirty="0" smtClean="0">
                <a:hlinkClick r:id="rId8"/>
              </a:rPr>
              <a:t>A1</a:t>
            </a:r>
            <a:r>
              <a:rPr lang="en-US" dirty="0" smtClean="0">
                <a:hlinkClick r:id="rId8"/>
              </a:rPr>
              <a:t>. (Meta)data are retrievable by their identifier using a standardised communications protocol</a:t>
            </a:r>
            <a:endParaRPr lang="en-US" dirty="0" smtClean="0"/>
          </a:p>
          <a:p>
            <a:r>
              <a:rPr lang="en-US" b="1" dirty="0" smtClean="0">
                <a:effectLst/>
                <a:hlinkClick r:id="rId9"/>
              </a:rPr>
              <a:t>A1.1</a:t>
            </a:r>
            <a:r>
              <a:rPr lang="en-US" dirty="0" smtClean="0">
                <a:effectLst/>
                <a:hlinkClick r:id="rId9"/>
              </a:rPr>
              <a:t> The protocol is open, free, and universally implementable</a:t>
            </a:r>
            <a:endParaRPr lang="en-US" dirty="0" smtClean="0">
              <a:effectLst/>
            </a:endParaRPr>
          </a:p>
          <a:p>
            <a:r>
              <a:rPr lang="en-US" b="1" dirty="0" smtClean="0">
                <a:effectLst/>
                <a:hlinkClick r:id="rId10"/>
              </a:rPr>
              <a:t>A1.2</a:t>
            </a:r>
            <a:r>
              <a:rPr lang="en-US" dirty="0" smtClean="0">
                <a:effectLst/>
                <a:hlinkClick r:id="rId10"/>
              </a:rPr>
              <a:t> The protocol allows for an authentication and authorisation procedure, where necessary</a:t>
            </a:r>
            <a:endParaRPr lang="en-US" dirty="0" smtClean="0">
              <a:effectLst/>
            </a:endParaRPr>
          </a:p>
          <a:p>
            <a:r>
              <a:rPr lang="en-US" b="1" dirty="0" smtClean="0">
                <a:hlinkClick r:id="rId11"/>
              </a:rPr>
              <a:t>A2</a:t>
            </a:r>
            <a:r>
              <a:rPr lang="en-US" dirty="0" smtClean="0">
                <a:hlinkClick r:id="rId11"/>
              </a:rPr>
              <a:t>. Metadata are accessible, even when the data are no longer available</a:t>
            </a:r>
            <a:endParaRPr lang="en-US" dirty="0" smtClean="0"/>
          </a:p>
          <a:p>
            <a:r>
              <a:rPr lang="en-US" b="1" dirty="0" smtClean="0"/>
              <a:t>Interoperable</a:t>
            </a:r>
            <a:r>
              <a:rPr lang="en-US" dirty="0" smtClean="0"/>
              <a:t/>
            </a:r>
            <a:br>
              <a:rPr lang="en-US" dirty="0" smtClean="0"/>
            </a:br>
            <a:r>
              <a:rPr lang="en-US" dirty="0" smtClean="0"/>
              <a:t>The data usually need to be integrated with other data. In addition, the data need to interoperate with applications or workflows for analysis, storage, and processing.</a:t>
            </a:r>
          </a:p>
          <a:p>
            <a:r>
              <a:rPr lang="en-US" b="1" dirty="0" smtClean="0">
                <a:hlinkClick r:id="rId12"/>
              </a:rPr>
              <a:t>I1</a:t>
            </a:r>
            <a:r>
              <a:rPr lang="en-US" dirty="0" smtClean="0">
                <a:hlinkClick r:id="rId12"/>
              </a:rPr>
              <a:t>. (Meta)data use a formal, accessible, shared, and broadly applicable language for knowledge representation.</a:t>
            </a:r>
            <a:endParaRPr lang="en-US" dirty="0" smtClean="0"/>
          </a:p>
          <a:p>
            <a:r>
              <a:rPr lang="en-US" b="1" dirty="0" smtClean="0">
                <a:hlinkClick r:id="rId13"/>
              </a:rPr>
              <a:t>I2</a:t>
            </a:r>
            <a:r>
              <a:rPr lang="en-US" dirty="0" smtClean="0">
                <a:hlinkClick r:id="rId13"/>
              </a:rPr>
              <a:t>. (Meta)data use vocabularies that follow FAIR principles</a:t>
            </a:r>
            <a:endParaRPr lang="en-US" dirty="0" smtClean="0"/>
          </a:p>
          <a:p>
            <a:r>
              <a:rPr lang="en-US" b="1" dirty="0" smtClean="0">
                <a:hlinkClick r:id="rId14"/>
              </a:rPr>
              <a:t>I3</a:t>
            </a:r>
            <a:r>
              <a:rPr lang="en-US" dirty="0" smtClean="0">
                <a:hlinkClick r:id="rId14"/>
              </a:rPr>
              <a:t>. (Meta)data include qualified references to other (meta)data</a:t>
            </a:r>
            <a:endParaRPr lang="en-US" dirty="0" smtClean="0"/>
          </a:p>
          <a:p>
            <a:r>
              <a:rPr lang="en-US" b="1" dirty="0" smtClean="0"/>
              <a:t>Reusable</a:t>
            </a:r>
            <a:r>
              <a:rPr lang="en-US" dirty="0" smtClean="0"/>
              <a:t/>
            </a:r>
            <a:br>
              <a:rPr lang="en-US" dirty="0" smtClean="0"/>
            </a:br>
            <a:r>
              <a:rPr lang="en-US" dirty="0" smtClean="0"/>
              <a:t>The ultimate goal of FAIR is to </a:t>
            </a:r>
            <a:r>
              <a:rPr lang="en-US" dirty="0" err="1" smtClean="0"/>
              <a:t>optimise</a:t>
            </a:r>
            <a:r>
              <a:rPr lang="en-US" dirty="0" smtClean="0"/>
              <a:t> the reuse of data. To achieve this, metadata and data should be well-described so that they can be replicated and/or combined in different settings.</a:t>
            </a:r>
          </a:p>
          <a:p>
            <a:r>
              <a:rPr lang="en-US" b="1" dirty="0" smtClean="0">
                <a:hlinkClick r:id="rId15"/>
              </a:rPr>
              <a:t>R1</a:t>
            </a:r>
            <a:r>
              <a:rPr lang="en-US" dirty="0" smtClean="0">
                <a:hlinkClick r:id="rId15"/>
              </a:rPr>
              <a:t>. Meta(data) are richly described with a plurality of accurate and relevant attributes</a:t>
            </a:r>
            <a:endParaRPr lang="en-US" dirty="0" smtClean="0"/>
          </a:p>
          <a:p>
            <a:r>
              <a:rPr lang="en-US" b="1" dirty="0" smtClean="0">
                <a:effectLst/>
                <a:hlinkClick r:id="rId16"/>
              </a:rPr>
              <a:t>R1.1</a:t>
            </a:r>
            <a:r>
              <a:rPr lang="en-US" dirty="0" smtClean="0">
                <a:effectLst/>
                <a:hlinkClick r:id="rId16"/>
              </a:rPr>
              <a:t>. (Meta)data are released with a clear and accessible data usage license</a:t>
            </a:r>
            <a:endParaRPr lang="en-US" dirty="0" smtClean="0">
              <a:effectLst/>
            </a:endParaRPr>
          </a:p>
          <a:p>
            <a:r>
              <a:rPr lang="en-US" b="1" dirty="0" smtClean="0">
                <a:effectLst/>
                <a:hlinkClick r:id="rId17"/>
              </a:rPr>
              <a:t>R1.2</a:t>
            </a:r>
            <a:r>
              <a:rPr lang="en-US" dirty="0" smtClean="0">
                <a:effectLst/>
                <a:hlinkClick r:id="rId17"/>
              </a:rPr>
              <a:t>. (Meta)data are associated with detailed provenance</a:t>
            </a:r>
            <a:endParaRPr lang="en-US" dirty="0" smtClean="0">
              <a:effectLst/>
            </a:endParaRPr>
          </a:p>
          <a:p>
            <a:r>
              <a:rPr lang="en-US" b="1" dirty="0" smtClean="0">
                <a:effectLst/>
                <a:hlinkClick r:id="rId18"/>
              </a:rPr>
              <a:t>R1.3</a:t>
            </a:r>
            <a:r>
              <a:rPr lang="en-US" dirty="0" smtClean="0">
                <a:effectLst/>
                <a:hlinkClick r:id="rId18"/>
              </a:rPr>
              <a:t>. (Meta)data meet domain-relevant community standards</a:t>
            </a:r>
            <a:endParaRPr lang="en-US" dirty="0" smtClean="0">
              <a:effectLst/>
            </a:endParaRPr>
          </a:p>
          <a:p>
            <a:r>
              <a:rPr lang="en-US" dirty="0" smtClean="0"/>
              <a:t>The principles refer to three types of entities: data (or any digital object), metadata (information about that digital object), and infrastructure. For instance, principle F4 defines that both metadata and data are registered or indexed in a searchable resource (the infrastructure component).</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10</a:t>
            </a:fld>
            <a:endParaRPr lang="en-US"/>
          </a:p>
        </p:txBody>
      </p:sp>
    </p:spTree>
    <p:extLst>
      <p:ext uri="{BB962C8B-B14F-4D97-AF65-F5344CB8AC3E}">
        <p14:creationId xmlns:p14="http://schemas.microsoft.com/office/powerpoint/2010/main" val="1005346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does your data go so that others can do</a:t>
            </a:r>
            <a:r>
              <a:rPr lang="en-US" baseline="0" dirty="0" smtClean="0"/>
              <a:t> analysis/perform your experiment?</a:t>
            </a:r>
            <a:endParaRPr lang="en-US" dirty="0" smtClean="0"/>
          </a:p>
          <a:p>
            <a:r>
              <a:rPr lang="en-US" dirty="0" smtClean="0"/>
              <a:t>You are responsible for making your data public,</a:t>
            </a:r>
            <a:r>
              <a:rPr lang="en-US" baseline="0" dirty="0" smtClean="0"/>
              <a:t> the data centers help you with making your data widely and easily available to the public.</a:t>
            </a:r>
            <a:endParaRPr lang="en-US" dirty="0" smtClean="0"/>
          </a:p>
          <a:p>
            <a:r>
              <a:rPr lang="en-US" dirty="0" smtClean="0"/>
              <a:t>A short listing of marine</a:t>
            </a:r>
            <a:r>
              <a:rPr lang="en-US" baseline="0" dirty="0" smtClean="0"/>
              <a:t> data centers, there are many more in other places.</a:t>
            </a:r>
          </a:p>
          <a:p>
            <a:endParaRPr lang="en-US" baseline="0" dirty="0" smtClean="0"/>
          </a:p>
          <a:p>
            <a:r>
              <a:rPr lang="en-US" baseline="0" dirty="0" smtClean="0"/>
              <a:t>If you are the data center, are you reaching out enough to your users (submitters and downloaders?)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11</a:t>
            </a:fld>
            <a:endParaRPr lang="en-US"/>
          </a:p>
        </p:txBody>
      </p:sp>
    </p:spTree>
    <p:extLst>
      <p:ext uri="{BB962C8B-B14F-4D97-AF65-F5344CB8AC3E}">
        <p14:creationId xmlns:p14="http://schemas.microsoft.com/office/powerpoint/2010/main" val="930801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 the methods go so that someone can reproduce</a:t>
            </a:r>
            <a:r>
              <a:rPr lang="en-US" baseline="0" dirty="0" smtClean="0"/>
              <a:t> your experiment (if they can’t find your paper)?</a:t>
            </a:r>
            <a:endParaRPr lang="en-US" dirty="0" smtClean="0"/>
          </a:p>
          <a:p>
            <a:endParaRPr lang="en-US" dirty="0" smtClean="0"/>
          </a:p>
          <a:p>
            <a:r>
              <a:rPr lang="en-US" dirty="0" smtClean="0"/>
              <a:t>Anyone can add to this website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12</a:t>
            </a:fld>
            <a:endParaRPr lang="en-US"/>
          </a:p>
        </p:txBody>
      </p:sp>
    </p:spTree>
    <p:extLst>
      <p:ext uri="{BB962C8B-B14F-4D97-AF65-F5344CB8AC3E}">
        <p14:creationId xmlns:p14="http://schemas.microsoft.com/office/powerpoint/2010/main" val="1884496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2 </a:t>
            </a:r>
            <a:r>
              <a:rPr lang="mr-IN" dirty="0" smtClean="0"/>
              <a:t>–</a:t>
            </a:r>
            <a:r>
              <a:rPr lang="en-US" dirty="0" smtClean="0"/>
              <a:t> reproducible software.</a:t>
            </a:r>
            <a:r>
              <a:rPr lang="en-US" baseline="0" dirty="0" smtClean="0"/>
              <a:t> In this section we’ll cover some philosophical questions of making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13</a:t>
            </a:fld>
            <a:endParaRPr lang="en-US"/>
          </a:p>
        </p:txBody>
      </p:sp>
    </p:spTree>
    <p:extLst>
      <p:ext uri="{BB962C8B-B14F-4D97-AF65-F5344CB8AC3E}">
        <p14:creationId xmlns:p14="http://schemas.microsoft.com/office/powerpoint/2010/main" val="1517033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Refactor effort</a:t>
            </a:r>
            <a:r>
              <a:rPr lang="en-US" baseline="0" dirty="0" smtClean="0"/>
              <a:t> for reproducibility.</a:t>
            </a:r>
            <a:endParaRPr lang="en-US" dirty="0" smtClean="0"/>
          </a:p>
          <a:p>
            <a:endParaRPr lang="en-US" dirty="0" smtClean="0"/>
          </a:p>
          <a:p>
            <a:r>
              <a:rPr lang="en-US" dirty="0" smtClean="0"/>
              <a:t>The</a:t>
            </a:r>
            <a:r>
              <a:rPr lang="en-US" baseline="0" dirty="0" smtClean="0"/>
              <a:t> person attempting to measure may be you separated in time, or a different person at some point in space/time. Basically, how likely is a person going to be able to do anything with your code</a:t>
            </a:r>
            <a:r>
              <a:rPr lang="en-US" baseline="0" dirty="0" smtClean="0"/>
              <a:t>?</a:t>
            </a:r>
          </a:p>
          <a:p>
            <a:r>
              <a:rPr lang="en-US" baseline="0" dirty="0" smtClean="0"/>
              <a:t>Code is like math (some may disagree and say code is math) </a:t>
            </a:r>
            <a:r>
              <a:rPr lang="mr-IN" baseline="0" dirty="0" smtClean="0"/>
              <a:t>–</a:t>
            </a:r>
            <a:r>
              <a:rPr lang="en-US" baseline="0" dirty="0" smtClean="0"/>
              <a:t> even if you speak in different languages, well structured code should be able to get across the same point with communications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14</a:t>
            </a:fld>
            <a:endParaRPr lang="en-US"/>
          </a:p>
        </p:txBody>
      </p:sp>
    </p:spTree>
    <p:extLst>
      <p:ext uri="{BB962C8B-B14F-4D97-AF65-F5344CB8AC3E}">
        <p14:creationId xmlns:p14="http://schemas.microsoft.com/office/powerpoint/2010/main" val="1853053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standard libraries are available that you should be using?</a:t>
            </a:r>
          </a:p>
          <a:p>
            <a:r>
              <a:rPr lang="en-US" dirty="0" smtClean="0"/>
              <a:t>Can you turn your software into something easily installable, ex. packaging in Python?</a:t>
            </a:r>
          </a:p>
          <a:p>
            <a:r>
              <a:rPr lang="en-US" dirty="0" smtClean="0"/>
              <a:t>Continuous</a:t>
            </a:r>
            <a:r>
              <a:rPr lang="en-US" baseline="0" dirty="0" smtClean="0"/>
              <a:t> Integration is good for:</a:t>
            </a:r>
          </a:p>
          <a:p>
            <a:r>
              <a:rPr lang="en-US" baseline="0" dirty="0" smtClean="0"/>
              <a:t>Unit tests are for single function/testing one small piece of the code (good for piecemeal changes), system/holistic tests are for testing the system does what you want as a whole. You should have both, but system tests are more important IMO. Also exists but not mentioned is integration testing</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24</a:t>
            </a:fld>
            <a:endParaRPr lang="en-US"/>
          </a:p>
        </p:txBody>
      </p:sp>
    </p:spTree>
    <p:extLst>
      <p:ext uri="{BB962C8B-B14F-4D97-AF65-F5344CB8AC3E}">
        <p14:creationId xmlns:p14="http://schemas.microsoft.com/office/powerpoint/2010/main" val="843201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 Copyright act of 1976: Federal data must be licensed</a:t>
            </a:r>
            <a:r>
              <a:rPr lang="en-US" baseline="0" dirty="0" smtClean="0"/>
              <a:t> as one of the “USA government data licenses”</a:t>
            </a:r>
          </a:p>
          <a:p>
            <a:r>
              <a:rPr lang="en-US" baseline="0" dirty="0" smtClean="0"/>
              <a:t>Data centers may license holdings like this: https://</a:t>
            </a:r>
            <a:r>
              <a:rPr lang="en-US" baseline="0" dirty="0" err="1" smtClean="0"/>
              <a:t>www.bco-dmo.org</a:t>
            </a:r>
            <a:r>
              <a:rPr lang="en-US" baseline="0" dirty="0" smtClean="0"/>
              <a:t>/terms-use “</a:t>
            </a:r>
            <a:r>
              <a:rPr lang="en-US" dirty="0" smtClean="0"/>
              <a:t>All data sets are licensed under a </a:t>
            </a:r>
            <a:r>
              <a:rPr lang="en-US" dirty="0" smtClean="0">
                <a:hlinkClick r:id="rId3"/>
              </a:rPr>
              <a:t>Creative Commons Attribution 4.0 International License</a:t>
            </a:r>
            <a:r>
              <a:rPr lang="en-US" dirty="0" smtClean="0"/>
              <a:t>”</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25</a:t>
            </a:fld>
            <a:endParaRPr lang="en-US"/>
          </a:p>
        </p:txBody>
      </p:sp>
    </p:spTree>
    <p:extLst>
      <p:ext uri="{BB962C8B-B14F-4D97-AF65-F5344CB8AC3E}">
        <p14:creationId xmlns:p14="http://schemas.microsoft.com/office/powerpoint/2010/main" val="1416113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Making DOIs:</a:t>
            </a:r>
          </a:p>
          <a:p>
            <a:endParaRPr lang="en-US" dirty="0" smtClean="0"/>
          </a:p>
          <a:p>
            <a:r>
              <a:rPr lang="en-US" dirty="0" err="1" smtClean="0"/>
              <a:t>Zenodo</a:t>
            </a:r>
            <a:r>
              <a:rPr lang="en-US" baseline="0" dirty="0" smtClean="0"/>
              <a:t> </a:t>
            </a:r>
            <a:r>
              <a:rPr lang="mr-IN" baseline="0" dirty="0" smtClean="0"/>
              <a:t>–</a:t>
            </a:r>
            <a:r>
              <a:rPr lang="en-US" baseline="0" dirty="0" smtClean="0"/>
              <a:t> part of CERN, EU</a:t>
            </a:r>
          </a:p>
          <a:p>
            <a:r>
              <a:rPr lang="en-US" baseline="0" dirty="0" smtClean="0"/>
              <a:t>CERN produces 25 PB/year when LHC is running, all storage needs related to </a:t>
            </a:r>
            <a:r>
              <a:rPr lang="en-US" baseline="0" dirty="0" err="1" smtClean="0"/>
              <a:t>Zenodo</a:t>
            </a:r>
            <a:r>
              <a:rPr lang="en-US" baseline="0" dirty="0" smtClean="0"/>
              <a:t> are “a drop in the ocean” compared to CERN</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26</a:t>
            </a:fld>
            <a:endParaRPr lang="en-US"/>
          </a:p>
        </p:txBody>
      </p:sp>
    </p:spTree>
    <p:extLst>
      <p:ext uri="{BB962C8B-B14F-4D97-AF65-F5344CB8AC3E}">
        <p14:creationId xmlns:p14="http://schemas.microsoft.com/office/powerpoint/2010/main" val="1618488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Citing DOIs: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27</a:t>
            </a:fld>
            <a:endParaRPr lang="en-US"/>
          </a:p>
        </p:txBody>
      </p:sp>
    </p:spTree>
    <p:extLst>
      <p:ext uri="{BB962C8B-B14F-4D97-AF65-F5344CB8AC3E}">
        <p14:creationId xmlns:p14="http://schemas.microsoft.com/office/powerpoint/2010/main" val="92147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a:t>
            </a:r>
            <a:r>
              <a:rPr lang="en-US" dirty="0" err="1" smtClean="0"/>
              <a:t>asx</a:t>
            </a:r>
            <a:r>
              <a:rPr lang="en-US" dirty="0" smtClean="0"/>
              <a:t>-/reproducible-science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28</a:t>
            </a:fld>
            <a:endParaRPr lang="en-US"/>
          </a:p>
        </p:txBody>
      </p:sp>
    </p:spTree>
    <p:extLst>
      <p:ext uri="{BB962C8B-B14F-4D97-AF65-F5344CB8AC3E}">
        <p14:creationId xmlns:p14="http://schemas.microsoft.com/office/powerpoint/2010/main" val="1463860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a data center you might</a:t>
            </a:r>
            <a:r>
              <a:rPr lang="en-US" baseline="0" dirty="0" smtClean="0"/>
              <a:t> have a higher level repository you submit data to, for example NCEI. Otherwise reframe the question as “where do you put your code to make it publicly accessible?”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a:t>
            </a:fld>
            <a:endParaRPr lang="en-US"/>
          </a:p>
        </p:txBody>
      </p:sp>
    </p:spTree>
    <p:extLst>
      <p:ext uri="{BB962C8B-B14F-4D97-AF65-F5344CB8AC3E}">
        <p14:creationId xmlns:p14="http://schemas.microsoft.com/office/powerpoint/2010/main" val="137826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community standard libraries (with</a:t>
            </a:r>
            <a:r>
              <a:rPr lang="en-US" baseline="0" dirty="0" smtClean="0"/>
              <a:t> the exception of </a:t>
            </a:r>
            <a:r>
              <a:rPr lang="en-US" baseline="0" dirty="0" err="1" smtClean="0"/>
              <a:t>pytest</a:t>
            </a:r>
            <a:r>
              <a:rPr lang="en-US" baseline="0" dirty="0" smtClean="0"/>
              <a:t>) represent a sampling of packages commonly used in geosciences that are broadly applicable to other sciences/Python at large. Specifics for your discipline are not included here.</a:t>
            </a:r>
            <a:r>
              <a:rPr lang="en-US" dirty="0" smtClean="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29</a:t>
            </a:fld>
            <a:endParaRPr lang="en-US"/>
          </a:p>
        </p:txBody>
      </p:sp>
    </p:spTree>
    <p:extLst>
      <p:ext uri="{BB962C8B-B14F-4D97-AF65-F5344CB8AC3E}">
        <p14:creationId xmlns:p14="http://schemas.microsoft.com/office/powerpoint/2010/main" val="886760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community standard libraries (with</a:t>
            </a:r>
            <a:r>
              <a:rPr lang="en-US" baseline="0" dirty="0" smtClean="0"/>
              <a:t> the exception of </a:t>
            </a:r>
            <a:r>
              <a:rPr lang="en-US" baseline="0" dirty="0" err="1" smtClean="0"/>
              <a:t>pytest</a:t>
            </a:r>
            <a:r>
              <a:rPr lang="en-US" baseline="0" dirty="0" smtClean="0"/>
              <a:t>) represent a sampling of packages commonly used in geosciences that are broadly applicable to other sciences/Python at large. Specifics for your discipline are not included here.</a:t>
            </a:r>
            <a:r>
              <a:rPr lang="en-US" dirty="0" smtClean="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30</a:t>
            </a:fld>
            <a:endParaRPr lang="en-US"/>
          </a:p>
        </p:txBody>
      </p:sp>
    </p:spTree>
    <p:extLst>
      <p:ext uri="{BB962C8B-B14F-4D97-AF65-F5344CB8AC3E}">
        <p14:creationId xmlns:p14="http://schemas.microsoft.com/office/powerpoint/2010/main" val="948322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anticipate there will be some questions about getting scooped or losing the 'competitive' advantage by releasing code.  </a:t>
            </a:r>
          </a:p>
          <a:p>
            <a:r>
              <a:rPr lang="en-US" dirty="0" smtClean="0"/>
              <a:t>It would be helpful for you to talk about how OSS has enabled the efficiency of your science, broadened your community, more collaborations, etc...   </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31</a:t>
            </a:fld>
            <a:endParaRPr lang="en-US"/>
          </a:p>
        </p:txBody>
      </p:sp>
    </p:spTree>
    <p:extLst>
      <p:ext uri="{BB962C8B-B14F-4D97-AF65-F5344CB8AC3E}">
        <p14:creationId xmlns:p14="http://schemas.microsoft.com/office/powerpoint/2010/main" val="114237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 in oceanography, this represents</a:t>
            </a:r>
            <a:r>
              <a:rPr lang="en-US" baseline="0" dirty="0" smtClean="0"/>
              <a:t> a collection of people representing the best interests of the public with respect to data (Go Fair, Force 11) and scientists with respect to data (ESIP, RDA, </a:t>
            </a:r>
            <a:r>
              <a:rPr lang="en-US" baseline="0" dirty="0" err="1" smtClean="0"/>
              <a:t>EarthCube</a:t>
            </a:r>
            <a:r>
              <a:rPr lang="en-US" baseline="0" dirty="0" smtClean="0"/>
              <a:t>). Alter to fit your needs as necessary</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a:t>
            </a:fld>
            <a:endParaRPr lang="en-US"/>
          </a:p>
        </p:txBody>
      </p:sp>
    </p:spTree>
    <p:extLst>
      <p:ext uri="{BB962C8B-B14F-4D97-AF65-F5344CB8AC3E}">
        <p14:creationId xmlns:p14="http://schemas.microsoft.com/office/powerpoint/2010/main" val="63804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Index slide of the talk in its two parts.</a:t>
            </a:r>
          </a:p>
          <a:p>
            <a:endParaRPr lang="en-US" dirty="0" smtClean="0"/>
          </a:p>
          <a:p>
            <a:r>
              <a:rPr lang="en-US" dirty="0" smtClean="0"/>
              <a:t>Why “Opinion”? Opinion</a:t>
            </a:r>
            <a:r>
              <a:rPr lang="en-US" baseline="0" dirty="0" smtClean="0"/>
              <a:t> can be understood as another word for standard. You might’ve heard of opinionated Python/software, about the best recommended ways to do one thing, we’re going to cover some recommendations towards science and software that should help in doing reproducible science.</a:t>
            </a:r>
            <a:endParaRPr lang="en-US" dirty="0" smtClean="0"/>
          </a:p>
        </p:txBody>
      </p:sp>
      <p:sp>
        <p:nvSpPr>
          <p:cNvPr id="4" name="Slide Number Placeholder 3"/>
          <p:cNvSpPr>
            <a:spLocks noGrp="1"/>
          </p:cNvSpPr>
          <p:nvPr>
            <p:ph type="sldNum" sz="quarter" idx="10"/>
          </p:nvPr>
        </p:nvSpPr>
        <p:spPr/>
        <p:txBody>
          <a:bodyPr/>
          <a:lstStyle/>
          <a:p>
            <a:fld id="{5D719D3C-956C-0448-983E-B6A309BEC95E}" type="slidenum">
              <a:rPr lang="en-US" smtClean="0"/>
              <a:t>4</a:t>
            </a:fld>
            <a:endParaRPr lang="en-US"/>
          </a:p>
        </p:txBody>
      </p:sp>
    </p:spTree>
    <p:extLst>
      <p:ext uri="{BB962C8B-B14F-4D97-AF65-F5344CB8AC3E}">
        <p14:creationId xmlns:p14="http://schemas.microsoft.com/office/powerpoint/2010/main" val="1725621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Flamebait</a:t>
            </a:r>
            <a:r>
              <a:rPr lang="en-US" baseline="0" dirty="0" smtClean="0"/>
              <a:t> title: This is meant to grab attention.</a:t>
            </a:r>
          </a:p>
          <a:p>
            <a:endParaRPr lang="en-US" baseline="0" dirty="0" smtClean="0"/>
          </a:p>
          <a:p>
            <a:r>
              <a:rPr lang="en-US" baseline="0" dirty="0" smtClean="0"/>
              <a:t>What do we mean by this? With computers and software increasingly used for analysis with details that can get away from us, we need new rigor and methods to keep ourselves from being lost in the details. Let’s talk about some of the fundamentals of reproducible science in order to figure out what our goals should be.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5</a:t>
            </a:fld>
            <a:endParaRPr lang="en-US"/>
          </a:p>
        </p:txBody>
      </p:sp>
    </p:spTree>
    <p:extLst>
      <p:ext uri="{BB962C8B-B14F-4D97-AF65-F5344CB8AC3E}">
        <p14:creationId xmlns:p14="http://schemas.microsoft.com/office/powerpoint/2010/main" val="154673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a:t>
            </a:r>
            <a:r>
              <a:rPr lang="en-US" baseline="0" dirty="0" smtClean="0"/>
              <a:t> for the next slide - </a:t>
            </a:r>
            <a:endParaRPr lang="en-US" dirty="0" smtClean="0"/>
          </a:p>
          <a:p>
            <a:endParaRPr lang="en-US" dirty="0" smtClean="0"/>
          </a:p>
          <a:p>
            <a:r>
              <a:rPr lang="en-US" dirty="0" smtClean="0"/>
              <a:t>All of our work should be repeatable, replicable, and reproducible. In relation to software </a:t>
            </a:r>
            <a:r>
              <a:rPr lang="en-US" baseline="0" dirty="0" smtClean="0"/>
              <a:t>today, that means in order to be repeatable and replicable it should be trivial for anyone to install the software needed to run the analysis, download the dataset, and run the analysis to find the results. If it is not trivial to do there should be good reasons as to why not - it requires cloud or supercomputer time outside of the normal financial constraints of most people. If the problem is the original researchers could not package up their software and dataset in order to make it trivial for others to install and run, this is a failing on the researcher’s part and (less so) on those that make and teach the tools to others.</a:t>
            </a:r>
            <a:endParaRPr lang="en-US" dirty="0" smtClean="0"/>
          </a:p>
          <a:p>
            <a:endParaRPr lang="en-US" dirty="0" smtClean="0"/>
          </a:p>
          <a:p>
            <a:r>
              <a:rPr lang="en-US" dirty="0" smtClean="0"/>
              <a:t>There</a:t>
            </a:r>
            <a:r>
              <a:rPr lang="en-US" baseline="0" dirty="0" smtClean="0"/>
              <a:t> are a few papers that try to define definitions of these words, we use the one cited here because of its cited influences.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6</a:t>
            </a:fld>
            <a:endParaRPr lang="en-US"/>
          </a:p>
        </p:txBody>
      </p:sp>
    </p:spTree>
    <p:extLst>
      <p:ext uri="{BB962C8B-B14F-4D97-AF65-F5344CB8AC3E}">
        <p14:creationId xmlns:p14="http://schemas.microsoft.com/office/powerpoint/2010/main" val="44682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RECOMMENDATION 6-3: </a:t>
            </a:r>
            <a:r>
              <a:rPr lang="en-US" sz="1200" kern="1200" dirty="0" smtClean="0">
                <a:solidFill>
                  <a:schemeClr val="tx1"/>
                </a:solidFill>
                <a:effectLst/>
                <a:latin typeface="+mn-lt"/>
                <a:ea typeface="+mn-ea"/>
                <a:cs typeface="+mn-cs"/>
              </a:rPr>
              <a:t>Funding agencies and organizations should consider investing in research and development of open-source, usable tools and infrastructure that support reproducibility for a broad range of studies across different domains in a seamless fashion. Concurrently, investments would be helpful in outreach to inform and train researchers on best practices and how to use these tools. </a:t>
            </a:r>
            <a:endParaRPr lang="en-US" dirty="0" smtClean="0">
              <a:effectLst/>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RECOMMENDATION 6-5: </a:t>
            </a:r>
            <a:r>
              <a:rPr lang="en-US" sz="1200" kern="1200" dirty="0" smtClean="0">
                <a:solidFill>
                  <a:schemeClr val="tx1"/>
                </a:solidFill>
                <a:effectLst/>
                <a:latin typeface="+mn-lt"/>
                <a:ea typeface="+mn-ea"/>
                <a:cs typeface="+mn-cs"/>
              </a:rPr>
              <a:t>In order to facilitate the transparent sharing and availability of digital artifacts, such as data and code, for its studies, the National Science Foundation (NSF) should: </a:t>
            </a:r>
            <a:endParaRPr lang="en-US" dirty="0" smtClean="0">
              <a:effectLst/>
            </a:endParaRPr>
          </a:p>
          <a:p>
            <a:pPr lvl="1"/>
            <a:r>
              <a:rPr lang="en-US" sz="1200" kern="1200" dirty="0" smtClean="0">
                <a:solidFill>
                  <a:schemeClr val="tx1"/>
                </a:solidFill>
                <a:effectLst/>
                <a:latin typeface="+mn-lt"/>
                <a:ea typeface="+mn-ea"/>
                <a:cs typeface="+mn-cs"/>
              </a:rPr>
              <a:t>  Develop a set of criteria for trusted open repositories to be used by the scientific community for objects of the scholarly record. </a:t>
            </a:r>
            <a:endParaRPr lang="en-US" dirty="0" smtClean="0">
              <a:effectLst/>
            </a:endParaRPr>
          </a:p>
          <a:p>
            <a:pPr lvl="1"/>
            <a:r>
              <a:rPr lang="en-US" sz="1200" kern="1200" dirty="0" smtClean="0">
                <a:solidFill>
                  <a:schemeClr val="tx1"/>
                </a:solidFill>
                <a:effectLst/>
                <a:latin typeface="+mn-lt"/>
                <a:ea typeface="+mn-ea"/>
                <a:cs typeface="+mn-cs"/>
              </a:rPr>
              <a:t>  Seek to harmonize with other funding agencies the repository criteria and data- management plans for scholarly objects. </a:t>
            </a:r>
            <a:endParaRPr lang="en-US" dirty="0" smtClean="0">
              <a:effectLst/>
            </a:endParaRPr>
          </a:p>
          <a:p>
            <a:pPr lvl="1"/>
            <a:r>
              <a:rPr lang="en-US" sz="1200" kern="1200" dirty="0" smtClean="0">
                <a:solidFill>
                  <a:schemeClr val="tx1"/>
                </a:solidFill>
                <a:effectLst/>
                <a:latin typeface="+mn-lt"/>
                <a:ea typeface="+mn-ea"/>
                <a:cs typeface="+mn-cs"/>
              </a:rPr>
              <a:t>  Endorse or consider creating code and data repositories for long-term archiving and preservation of digital artifacts that support claims made in the scholarly record based on NSF-funded research. These archives could be based at the institutional level or be part of, and harmonized with, the NSF-funded Public Access Repository. </a:t>
            </a:r>
            <a:endParaRPr lang="en-US" dirty="0" smtClean="0">
              <a:effectLst/>
            </a:endParaRPr>
          </a:p>
          <a:p>
            <a:pPr lvl="1"/>
            <a:r>
              <a:rPr lang="en-US" sz="1200" kern="1200" dirty="0" smtClean="0">
                <a:solidFill>
                  <a:schemeClr val="tx1"/>
                </a:solidFill>
                <a:effectLst/>
                <a:latin typeface="+mn-lt"/>
                <a:ea typeface="+mn-ea"/>
                <a:cs typeface="+mn-cs"/>
              </a:rPr>
              <a:t>  Consider extending NSF’s current data-management plan to include other digital artifacts, such as software. </a:t>
            </a:r>
            <a:endParaRPr lang="en-US" dirty="0" smtClean="0">
              <a:effectLst/>
            </a:endParaRPr>
          </a:p>
          <a:p>
            <a:pPr lvl="1"/>
            <a:r>
              <a:rPr lang="en-US" sz="1200" kern="1200" dirty="0" smtClean="0">
                <a:solidFill>
                  <a:schemeClr val="tx1"/>
                </a:solidFill>
                <a:effectLst/>
                <a:latin typeface="+mn-lt"/>
                <a:ea typeface="+mn-ea"/>
                <a:cs typeface="+mn-cs"/>
              </a:rPr>
              <a:t>  Work with communities reliant on non-public data or code to develop alternative mechanisms for demonstrating reproducibility </a:t>
            </a:r>
          </a:p>
          <a:p>
            <a:pPr lvl="1"/>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Through these repository criteria, NSF would enable discoverability and standards for digital scholarly objects and discourage an undue proliferation of repositories, perhaps through endorsing or providing one go-to website that could access NSF-approved repositories. </a:t>
            </a: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RECOMMENDATION 6-7: </a:t>
            </a:r>
            <a:r>
              <a:rPr lang="en-US" sz="1200" kern="1200" dirty="0" smtClean="0">
                <a:solidFill>
                  <a:schemeClr val="tx1"/>
                </a:solidFill>
                <a:effectLst/>
                <a:latin typeface="+mn-lt"/>
                <a:ea typeface="+mn-ea"/>
                <a:cs typeface="+mn-cs"/>
              </a:rPr>
              <a:t>Journals and scientific societies requesting submissions for conferences should disclose their policies relevant to achieving reproducibility and replicability. The strength of the claims made in a journal article or conference submission should reflect the reproducibility and replicability standards to which an article is held, with stronger claims reserved for higher expected levels of reproducibility and replicability. Journals and conference organizers are encouraged to: </a:t>
            </a:r>
            <a:endParaRPr lang="en-US" dirty="0" smtClean="0">
              <a:effectLst/>
            </a:endParaRPr>
          </a:p>
          <a:p>
            <a:pPr lvl="1"/>
            <a:r>
              <a:rPr lang="en-US" sz="1200" kern="1200" dirty="0" smtClean="0">
                <a:solidFill>
                  <a:schemeClr val="tx1"/>
                </a:solidFill>
                <a:effectLst/>
                <a:latin typeface="+mn-lt"/>
                <a:ea typeface="+mn-ea"/>
                <a:cs typeface="+mn-cs"/>
              </a:rPr>
              <a:t>  set and implement desired standards of reproducibility and replicability and make this one of their priorities, such as deciding which level they wish to achieve for each Transparency and Openness Promotion guideline and working towards that goal; </a:t>
            </a:r>
            <a:endParaRPr lang="en-US" dirty="0" smtClean="0">
              <a:effectLst/>
            </a:endParaRPr>
          </a:p>
          <a:p>
            <a:pPr lvl="1"/>
            <a:r>
              <a:rPr lang="en-US" sz="1200" kern="1200" dirty="0" smtClean="0">
                <a:solidFill>
                  <a:schemeClr val="tx1"/>
                </a:solidFill>
                <a:effectLst/>
                <a:latin typeface="+mn-lt"/>
                <a:ea typeface="+mn-ea"/>
                <a:cs typeface="+mn-cs"/>
              </a:rPr>
              <a:t>  adopt policies to reduce the likelihood of non-replicability, such as considering incentives or requirements for research materials transparency, design, and analysis plan transparency, enhanced review of statistical methods, study or analysis plan preregistration, and replication studies; and </a:t>
            </a:r>
            <a:endParaRPr lang="en-US" dirty="0" smtClean="0">
              <a:effectLst/>
            </a:endParaRPr>
          </a:p>
          <a:p>
            <a:pPr lvl="1"/>
            <a:r>
              <a:rPr lang="en-US" sz="1200" kern="1200" dirty="0" smtClean="0">
                <a:solidFill>
                  <a:schemeClr val="tx1"/>
                </a:solidFill>
                <a:effectLst/>
                <a:latin typeface="+mn-lt"/>
                <a:ea typeface="+mn-ea"/>
                <a:cs typeface="+mn-cs"/>
              </a:rPr>
              <a:t>  require as a review criterion that all research reports include a thoughtful discussion of the uncertainty in measurements and conclusions.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7</a:t>
            </a:fld>
            <a:endParaRPr lang="en-US"/>
          </a:p>
        </p:txBody>
      </p:sp>
    </p:spTree>
    <p:extLst>
      <p:ext uri="{BB962C8B-B14F-4D97-AF65-F5344CB8AC3E}">
        <p14:creationId xmlns:p14="http://schemas.microsoft.com/office/powerpoint/2010/main" val="179393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a:t>
            </a:r>
            <a:r>
              <a:rPr lang="en-US" baseline="0" dirty="0" smtClean="0"/>
              <a:t> to shorten the time to science </a:t>
            </a:r>
            <a:r>
              <a:rPr lang="mr-IN" baseline="0" dirty="0" smtClean="0"/>
              <a:t>–</a:t>
            </a:r>
            <a:r>
              <a:rPr lang="en-US" baseline="0" dirty="0" smtClean="0"/>
              <a:t> make it easier for scientists to focus on things they’re interested in like science, and not things they aren’t, ex. code. (Unless you’re interested in code, then do that)</a:t>
            </a:r>
            <a:endParaRPr lang="en-US" dirty="0" smtClean="0"/>
          </a:p>
          <a:p>
            <a:endParaRPr lang="en-US" dirty="0" smtClean="0"/>
          </a:p>
          <a:p>
            <a:r>
              <a:rPr lang="en-US" dirty="0" smtClean="0"/>
              <a:t>Automatic checking</a:t>
            </a:r>
            <a:r>
              <a:rPr lang="en-US" baseline="0" dirty="0" smtClean="0"/>
              <a:t> of libraries, auto updating for people:</a:t>
            </a:r>
          </a:p>
          <a:p>
            <a:r>
              <a:rPr lang="en-US" dirty="0" smtClean="0"/>
              <a:t>Physical oceanography:</a:t>
            </a:r>
            <a:r>
              <a:rPr lang="en-US" baseline="0" dirty="0" smtClean="0"/>
              <a:t> </a:t>
            </a:r>
            <a:r>
              <a:rPr lang="en-US" dirty="0" smtClean="0"/>
              <a:t>TEOS-10 vs EOS-80</a:t>
            </a:r>
          </a:p>
          <a:p>
            <a:r>
              <a:rPr lang="en-US" dirty="0" smtClean="0"/>
              <a:t>Chemical oceanography: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8</a:t>
            </a:fld>
            <a:endParaRPr lang="en-US"/>
          </a:p>
        </p:txBody>
      </p:sp>
    </p:spTree>
    <p:extLst>
      <p:ext uri="{BB962C8B-B14F-4D97-AF65-F5344CB8AC3E}">
        <p14:creationId xmlns:p14="http://schemas.microsoft.com/office/powerpoint/2010/main" val="1125266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cover</a:t>
            </a:r>
            <a:r>
              <a:rPr lang="en-US" baseline="0" dirty="0" smtClean="0"/>
              <a:t> how to do this in some detail in part 2, reproducible software. If the audience hasn’t thought about these questions yet, they should!</a:t>
            </a:r>
          </a:p>
          <a:p>
            <a:endParaRPr lang="en-US" baseline="0" dirty="0" smtClean="0"/>
          </a:p>
          <a:p>
            <a:r>
              <a:rPr lang="en-US" baseline="0" dirty="0" smtClean="0"/>
              <a:t>Insert graphic here for system image/packaging/website</a:t>
            </a:r>
          </a:p>
          <a:p>
            <a:endParaRPr lang="en-US" baseline="0" dirty="0" smtClean="0"/>
          </a:p>
          <a:p>
            <a:r>
              <a:rPr lang="en-US" dirty="0" smtClean="0"/>
              <a:t>What level of replicability is needed for software and data?</a:t>
            </a:r>
          </a:p>
          <a:p>
            <a:pPr lvl="1"/>
            <a:r>
              <a:rPr lang="en-US" dirty="0" smtClean="0"/>
              <a:t>Loose code </a:t>
            </a:r>
            <a:r>
              <a:rPr lang="mr-IN" dirty="0" smtClean="0"/>
              <a:t>–</a:t>
            </a:r>
            <a:r>
              <a:rPr lang="en-US" dirty="0" smtClean="0"/>
              <a:t> search for a researcher’s personal website, hope the links are current and code installs neatly with minimal emails/forum searches?</a:t>
            </a:r>
          </a:p>
          <a:p>
            <a:pPr lvl="1"/>
            <a:r>
              <a:rPr lang="en-US" dirty="0" smtClean="0"/>
              <a:t>Packaging </a:t>
            </a:r>
            <a:r>
              <a:rPr lang="mr-IN" dirty="0" smtClean="0"/>
              <a:t>–</a:t>
            </a:r>
            <a:r>
              <a:rPr lang="en-US" dirty="0" smtClean="0"/>
              <a:t> software installable via package manager, data via data centers?</a:t>
            </a:r>
          </a:p>
          <a:p>
            <a:pPr lvl="1"/>
            <a:r>
              <a:rPr lang="en-US" dirty="0" smtClean="0"/>
              <a:t>System image </a:t>
            </a:r>
            <a:r>
              <a:rPr lang="mr-IN" dirty="0" smtClean="0"/>
              <a:t>–</a:t>
            </a:r>
            <a:r>
              <a:rPr lang="en-US" dirty="0" smtClean="0"/>
              <a:t> just boot up an image that contains everything you need?</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9</a:t>
            </a:fld>
            <a:endParaRPr lang="en-US"/>
          </a:p>
        </p:txBody>
      </p:sp>
    </p:spTree>
    <p:extLst>
      <p:ext uri="{BB962C8B-B14F-4D97-AF65-F5344CB8AC3E}">
        <p14:creationId xmlns:p14="http://schemas.microsoft.com/office/powerpoint/2010/main" val="19674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64322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111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39943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68770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5501C5-A68D-B74C-BAE7-65D64773C1E8}" type="datetimeFigureOut">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3700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5501C5-A68D-B74C-BAE7-65D64773C1E8}" type="datetimeFigureOut">
              <a:rPr lang="en-US" smtClean="0"/>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96210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5501C5-A68D-B74C-BAE7-65D64773C1E8}" type="datetimeFigureOut">
              <a:rPr lang="en-US" smtClean="0"/>
              <a:t>9/5/19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36627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5501C5-A68D-B74C-BAE7-65D64773C1E8}" type="datetimeFigureOut">
              <a:rPr lang="en-US" smtClean="0"/>
              <a:t>9/5/19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24994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501C5-A68D-B74C-BAE7-65D64773C1E8}" type="datetimeFigureOut">
              <a:rPr lang="en-US" smtClean="0"/>
              <a:t>9/5/19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110361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054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8741122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501C5-A68D-B74C-BAE7-65D64773C1E8}" type="datetimeFigureOut">
              <a:rPr lang="en-US" smtClean="0"/>
              <a:t>9/5/19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E886D-4E9B-9342-A6A2-7B506D79258E}" type="slidenum">
              <a:rPr lang="en-US" smtClean="0"/>
              <a:t>‹#›</a:t>
            </a:fld>
            <a:endParaRPr lang="en-US"/>
          </a:p>
        </p:txBody>
      </p:sp>
    </p:spTree>
    <p:extLst>
      <p:ext uri="{BB962C8B-B14F-4D97-AF65-F5344CB8AC3E}">
        <p14:creationId xmlns:p14="http://schemas.microsoft.com/office/powerpoint/2010/main" val="1603591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www.go-fair.org/" TargetMode="External"/><Relationship Id="rId4" Type="http://schemas.openxmlformats.org/officeDocument/2006/relationships/image" Target="../media/image10.png"/><Relationship Id="rId5" Type="http://schemas.openxmlformats.org/officeDocument/2006/relationships/hyperlink" Target="https://www.go-fair.org/fair-principles/"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9" Type="http://schemas.openxmlformats.org/officeDocument/2006/relationships/image" Target="../media/image13.png"/><Relationship Id="rId20" Type="http://schemas.openxmlformats.org/officeDocument/2006/relationships/image" Target="../media/image19.png"/><Relationship Id="rId10" Type="http://schemas.openxmlformats.org/officeDocument/2006/relationships/hyperlink" Target="https://mdc.coaps.fsu.edu/" TargetMode="External"/><Relationship Id="rId11" Type="http://schemas.openxmlformats.org/officeDocument/2006/relationships/image" Target="../media/image14.png"/><Relationship Id="rId12" Type="http://schemas.openxmlformats.org/officeDocument/2006/relationships/hyperlink" Target="https://www.bco-dmo.org/" TargetMode="External"/><Relationship Id="rId13" Type="http://schemas.openxmlformats.org/officeDocument/2006/relationships/image" Target="../media/image15.png"/><Relationship Id="rId14" Type="http://schemas.openxmlformats.org/officeDocument/2006/relationships/hyperlink" Target="https://cchdo.ucsd.edu/" TargetMode="External"/><Relationship Id="rId15" Type="http://schemas.openxmlformats.org/officeDocument/2006/relationships/image" Target="../media/image16.png"/><Relationship Id="rId16" Type="http://schemas.openxmlformats.org/officeDocument/2006/relationships/hyperlink" Target="https://www.bodc.ac.uk/" TargetMode="External"/><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hyperlink" Target="https://podaac.jpl.nasa.gov/"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eg"/><Relationship Id="rId4" Type="http://schemas.openxmlformats.org/officeDocument/2006/relationships/hyperlink" Target="https://www.nsf.gov/geo/oce/oce-data-sample-repository-list.jsp" TargetMode="External"/><Relationship Id="rId5" Type="http://schemas.openxmlformats.org/officeDocument/2006/relationships/hyperlink" Target="https://github.com/cchdo/hydro" TargetMode="External"/><Relationship Id="rId6" Type="http://schemas.openxmlformats.org/officeDocument/2006/relationships/hyperlink" Target="https://www.ncei.noaa.gov/" TargetMode="External"/><Relationship Id="rId7" Type="http://schemas.openxmlformats.org/officeDocument/2006/relationships/image" Target="../media/image12.png"/><Relationship Id="rId8" Type="http://schemas.openxmlformats.org/officeDocument/2006/relationships/hyperlink" Target="https://www.rvdata.u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www.oceanbestpractices.org/"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python.org/dev/peps/pep-002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zarr.readthedocs.io/en/stable/" TargetMode="External"/><Relationship Id="rId4" Type="http://schemas.openxmlformats.org/officeDocument/2006/relationships/hyperlink" Target="http://cfconventions.org/standard-names.html" TargetMode="External"/><Relationship Id="rId5" Type="http://schemas.openxmlformats.org/officeDocument/2006/relationships/hyperlink" Target="https://www.bodc.ac.uk/resources/vocabularies/" TargetMode="External"/><Relationship Id="rId6" Type="http://schemas.openxmlformats.org/officeDocument/2006/relationships/hyperlink" Target="http://pangeo.io/" TargetMode="External"/><Relationship Id="rId7" Type="http://schemas.openxmlformats.org/officeDocument/2006/relationships/image" Target="../media/image22.jpe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s://portal.hdfgroup.org/display/HDF5/HDF5"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4" Type="http://schemas.openxmlformats.org/officeDocument/2006/relationships/hyperlink" Target="https://conda-forge.org/" TargetMode="External"/><Relationship Id="rId5" Type="http://schemas.openxmlformats.org/officeDocument/2006/relationships/hyperlink" Target="https://www.docker.com/" TargetMode="External"/><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4" Type="http://schemas.openxmlformats.org/officeDocument/2006/relationships/hyperlink" Target="https://blog.jupyter.org/binder-with-zenodo-af68ed6648a6" TargetMode="External"/><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hyperlink" Target="https://mybinder.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xkcd.com/927/"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tlassian.com/git/tutorials" TargetMode="External"/><Relationship Id="rId4" Type="http://schemas.openxmlformats.org/officeDocument/2006/relationships/hyperlink" Target="https://www.github.com/" TargetMode="External"/><Relationship Id="rId1" Type="http://schemas.openxmlformats.org/officeDocument/2006/relationships/slideLayout" Target="../slideLayouts/slideLayout2.xml"/><Relationship Id="rId2" Type="http://schemas.openxmlformats.org/officeDocument/2006/relationships/image" Target="../media/image29.gif"/></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psf/black" TargetMode="External"/><Relationship Id="rId4" Type="http://schemas.openxmlformats.org/officeDocument/2006/relationships/hyperlink" Target="https://github.com/timothycrosley/isort" TargetMode="External"/><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hyperlink" Target="http://google.github.io/styleguide/pyguide.html" TargetMode="External"/><Relationship Id="rId4" Type="http://schemas.openxmlformats.org/officeDocument/2006/relationships/hyperlink" Target="http://www.sphinx-doc.org/en/master/" TargetMode="External"/><Relationship Id="rId5" Type="http://schemas.openxmlformats.org/officeDocument/2006/relationships/hyperlink" Target="https://readthedocs.org/" TargetMode="External"/><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hyperlink" Target="https://numpydoc.readthedocs.io/en/latest/format.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vocab.nerc.ac.uk/collection/P01/current/TEMPP681" TargetMode="External"/><Relationship Id="rId4" Type="http://schemas.openxmlformats.org/officeDocument/2006/relationships/hyperlink" Target="http://vocab.nerc.ac.uk/collection/P01/current/TMESOT01" TargetMode="External"/><Relationship Id="rId5" Type="http://schemas.openxmlformats.org/officeDocument/2006/relationships/hyperlink" Target="https://www.bodc.ac.uk/resources/vocabularies/seavox/" TargetMode="External"/><Relationship Id="rId6" Type="http://schemas.openxmlformats.org/officeDocument/2006/relationships/hyperlink" Target="https://www.bodc.ac.uk/resources/vocabularies/" TargetMode="External"/><Relationship Id="rId1" Type="http://schemas.openxmlformats.org/officeDocument/2006/relationships/slideLayout" Target="../slideLayouts/slideLayout2.xml"/><Relationship Id="rId2" Type="http://schemas.openxmlformats.org/officeDocument/2006/relationships/hyperlink" Target="http://cfconventions.org/standard-name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s://packaging.python.org/" TargetMode="External"/><Relationship Id="rId5" Type="http://schemas.openxmlformats.org/officeDocument/2006/relationships/hyperlink" Target="https://pre-commit.com/" TargetMode="External"/><Relationship Id="rId6" Type="http://schemas.openxmlformats.org/officeDocument/2006/relationships/hyperlink" Target="https://docs.pytest.org/en/latest/" TargetMode="External"/><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hyperlink" Target="https://doi.org/10.1371/journal.pcbi.1002598.g002" TargetMode="External"/><Relationship Id="rId1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oosealicense.com/" TargetMode="External"/><Relationship Id="rId4" Type="http://schemas.openxmlformats.org/officeDocument/2006/relationships/hyperlink" Target="https://project-open-data.cio.gov/open-licenses/" TargetMode="External"/><Relationship Id="rId5" Type="http://schemas.openxmlformats.org/officeDocument/2006/relationships/hyperlink" Target="http://opendatacommons.org/licenses/by/1.0/" TargetMode="External"/><Relationship Id="rId6" Type="http://schemas.openxmlformats.org/officeDocument/2006/relationships/hyperlink" Target="https://creativecommons.org/licenses/by/4.0/" TargetMode="External"/><Relationship Id="rId7" Type="http://schemas.openxmlformats.org/officeDocument/2006/relationships/hyperlink" Target="http://www.gnu.org/licenses/fdl-1.3.en.html" TargetMode="External"/><Relationship Id="rId8" Type="http://schemas.openxmlformats.org/officeDocument/2006/relationships/hyperlink" Target="https://en.wikipedia.org/wiki/Copyright_status_of_works_by_the_federal_government_of_the_United_States#The_Copyright_Act_of_1976" TargetMode="External"/><Relationship Id="rId9" Type="http://schemas.openxmlformats.org/officeDocument/2006/relationships/hyperlink" Target="https://www.nsf.gov/data/" TargetMode="External"/><Relationship Id="rId10" Type="http://schemas.openxmlformats.org/officeDocument/2006/relationships/hyperlink" Target="https://help.github.com/en/articles/licensing-a-repository#what-happens-if-i-dont-choose-a-licens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uides.github.com/activities/citable-code/" TargetMode="External"/><Relationship Id="rId4" Type="http://schemas.openxmlformats.org/officeDocument/2006/relationships/hyperlink" Target="https://datacite.org/members.html" TargetMode="External"/><Relationship Id="rId5" Type="http://schemas.openxmlformats.org/officeDocument/2006/relationships/image" Target="../media/image42.gif"/><Relationship Id="rId6" Type="http://schemas.openxmlformats.org/officeDocument/2006/relationships/hyperlink" Target="https://www.zenodo.org/" TargetMode="External"/><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5281/zenodo.1256998" TargetMode="External"/><Relationship Id="rId4" Type="http://schemas.openxmlformats.org/officeDocument/2006/relationships/hyperlink" Target="https://citation.crosscite.org/" TargetMode="External"/><Relationship Id="rId5" Type="http://schemas.openxmlformats.org/officeDocument/2006/relationships/image" Target="../media/image42.gif"/><Relationship Id="rId6" Type="http://schemas.openxmlformats.org/officeDocument/2006/relationships/hyperlink" Target="https://www.zenodo.org/" TargetMode="External"/><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github.com/asx-/reproducible-science" TargetMode="External"/></Relationships>
</file>

<file path=ppt/slides/_rels/slide29.xml.rels><?xml version="1.0" encoding="UTF-8" standalone="yes"?>
<Relationships xmlns="http://schemas.openxmlformats.org/package/2006/relationships"><Relationship Id="rId11" Type="http://schemas.openxmlformats.org/officeDocument/2006/relationships/hyperlink" Target="https://matplotlib.org/" TargetMode="External"/><Relationship Id="rId12" Type="http://schemas.openxmlformats.org/officeDocument/2006/relationships/hyperlink" Target="http://xarray.pydata.org/en/stable/" TargetMode="External"/><Relationship Id="rId13" Type="http://schemas.openxmlformats.org/officeDocument/2006/relationships/hyperlink" Target="https://dask.org/" TargetMode="External"/><Relationship Id="rId14" Type="http://schemas.openxmlformats.org/officeDocument/2006/relationships/hyperlink" Target="https://zarr.readthedocs.io/en/stable/" TargetMode="External"/><Relationship Id="rId15" Type="http://schemas.openxmlformats.org/officeDocument/2006/relationships/hyperlink" Target="https://numfocus.org/"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docs.python.org/3/library/exceptions.html" TargetMode="External"/><Relationship Id="rId4" Type="http://schemas.openxmlformats.org/officeDocument/2006/relationships/hyperlink" Target="https://docs.python.org/3/library/logging.html" TargetMode="External"/><Relationship Id="rId5" Type="http://schemas.openxmlformats.org/officeDocument/2006/relationships/hyperlink" Target="https://docs.python.org/3/library/pathlib.html" TargetMode="External"/><Relationship Id="rId6" Type="http://schemas.openxmlformats.org/officeDocument/2006/relationships/hyperlink" Target="https://docs.python.org/3/library/pdb.html" TargetMode="External"/><Relationship Id="rId7" Type="http://schemas.openxmlformats.org/officeDocument/2006/relationships/hyperlink" Target="https://docs.pytest.org/en/latest/" TargetMode="External"/><Relationship Id="rId8" Type="http://schemas.openxmlformats.org/officeDocument/2006/relationships/hyperlink" Target="https://www.scipy.org/about.html" TargetMode="External"/><Relationship Id="rId9" Type="http://schemas.openxmlformats.org/officeDocument/2006/relationships/hyperlink" Target="https://scitools.org.uk/cartopy/docs/latest/" TargetMode="External"/><Relationship Id="rId10" Type="http://schemas.openxmlformats.org/officeDocument/2006/relationships/hyperlink" Target="http://holoviews.org/index.html" TargetMode="External"/></Relationships>
</file>

<file path=ppt/slides/_rels/slide3.xml.rels><?xml version="1.0" encoding="UTF-8" standalone="yes"?>
<Relationships xmlns="http://schemas.openxmlformats.org/package/2006/relationships"><Relationship Id="rId11" Type="http://schemas.openxmlformats.org/officeDocument/2006/relationships/hyperlink" Target="https://www.force11.org/" TargetMode="External"/><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8.tif"/><Relationship Id="rId17" Type="http://schemas.openxmlformats.org/officeDocument/2006/relationships/image" Target="../media/image9.png"/><Relationship Id="rId1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www.esipfed.org/" TargetMode="External"/><Relationship Id="rId5" Type="http://schemas.openxmlformats.org/officeDocument/2006/relationships/hyperlink" Target="https://www.rd-alliance.org/" TargetMode="External"/><Relationship Id="rId6" Type="http://schemas.openxmlformats.org/officeDocument/2006/relationships/hyperlink" Target="https://www.earthcube.org/" TargetMode="External"/><Relationship Id="rId7" Type="http://schemas.openxmlformats.org/officeDocument/2006/relationships/hyperlink" Target="https://www.force11.org/group/fairgroup/fairprinciples" TargetMode="External"/><Relationship Id="rId8" Type="http://schemas.openxmlformats.org/officeDocument/2006/relationships/hyperlink" Target="https://www.oceanbestpractices.org/" TargetMode="External"/><Relationship Id="rId9" Type="http://schemas.openxmlformats.org/officeDocument/2006/relationships/hyperlink" Target="https://www.dataone.org/" TargetMode="External"/><Relationship Id="rId10" Type="http://schemas.openxmlformats.org/officeDocument/2006/relationships/hyperlink" Target="https://www.iedadata.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treamlit.io/docs/index.html" TargetMode="External"/><Relationship Id="rId3" Type="http://schemas.openxmlformats.org/officeDocument/2006/relationships/hyperlink" Target="https://dash.plot.ly/introduc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oi.org/10.3389/fninf.2017.0007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oi.org/10.17226/2530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ature.com/articles/s41586-018-0651-8" TargetMode="External"/><Relationship Id="rId4" Type="http://schemas.openxmlformats.org/officeDocument/2006/relationships/hyperlink" Target="http://www.realclimate.org/index.php/archives/2018/11/resplandy-et-al-correction-and-response/"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Rectangle 4"/>
          <p:cNvSpPr/>
          <p:nvPr/>
        </p:nvSpPr>
        <p:spPr>
          <a:xfrm>
            <a:off x="0" y="2441642"/>
            <a:ext cx="12192000" cy="2227635"/>
          </a:xfrm>
          <a:prstGeom prst="rect">
            <a:avLst/>
          </a:prstGeom>
          <a:solidFill>
            <a:srgbClr val="006A96">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2441643"/>
            <a:ext cx="12192000" cy="1068320"/>
          </a:xfrm>
        </p:spPr>
        <p:txBody>
          <a:bodyPr>
            <a:normAutofit/>
          </a:bodyPr>
          <a:lstStyle/>
          <a:p>
            <a:r>
              <a:rPr lang="en-US" sz="6600" dirty="0" smtClean="0">
                <a:solidFill>
                  <a:schemeClr val="bg1"/>
                </a:solidFill>
              </a:rPr>
              <a:t>(Digital) Reproducible </a:t>
            </a:r>
            <a:r>
              <a:rPr lang="en-US" sz="6600" dirty="0" smtClean="0">
                <a:solidFill>
                  <a:schemeClr val="bg1"/>
                </a:solidFill>
              </a:rPr>
              <a:t>Science</a:t>
            </a:r>
            <a:endParaRPr lang="en-US" sz="6600" dirty="0">
              <a:solidFill>
                <a:schemeClr val="bg1"/>
              </a:solidFill>
            </a:endParaRPr>
          </a:p>
        </p:txBody>
      </p:sp>
      <p:sp>
        <p:nvSpPr>
          <p:cNvPr id="3" name="Subtitle 2"/>
          <p:cNvSpPr>
            <a:spLocks noGrp="1"/>
          </p:cNvSpPr>
          <p:nvPr>
            <p:ph type="subTitle" idx="1"/>
          </p:nvPr>
        </p:nvSpPr>
        <p:spPr/>
        <p:txBody>
          <a:bodyPr/>
          <a:lstStyle/>
          <a:p>
            <a:r>
              <a:rPr lang="en-US" dirty="0" smtClean="0">
                <a:solidFill>
                  <a:schemeClr val="bg1"/>
                </a:solidFill>
              </a:rPr>
              <a:t>Fall 2019</a:t>
            </a:r>
          </a:p>
          <a:p>
            <a:r>
              <a:rPr lang="en-US" dirty="0" smtClean="0">
                <a:solidFill>
                  <a:schemeClr val="bg1"/>
                </a:solidFill>
              </a:rPr>
              <a:t>Joseph Gum</a:t>
            </a:r>
          </a:p>
          <a:p>
            <a:endParaRPr lang="en-US" dirty="0">
              <a:solidFill>
                <a:schemeClr val="bg1"/>
              </a:solidFill>
            </a:endParaRPr>
          </a:p>
        </p:txBody>
      </p:sp>
    </p:spTree>
    <p:extLst>
      <p:ext uri="{BB962C8B-B14F-4D97-AF65-F5344CB8AC3E}">
        <p14:creationId xmlns:p14="http://schemas.microsoft.com/office/powerpoint/2010/main" val="1001259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Principles</a:t>
            </a:r>
            <a:endParaRPr lang="en-US" dirty="0"/>
          </a:p>
        </p:txBody>
      </p:sp>
      <p:sp>
        <p:nvSpPr>
          <p:cNvPr id="3" name="Content Placeholder 2"/>
          <p:cNvSpPr>
            <a:spLocks noGrp="1"/>
          </p:cNvSpPr>
          <p:nvPr>
            <p:ph idx="1"/>
          </p:nvPr>
        </p:nvSpPr>
        <p:spPr/>
        <p:txBody>
          <a:bodyPr>
            <a:normAutofit/>
          </a:bodyPr>
          <a:lstStyle/>
          <a:p>
            <a:r>
              <a:rPr lang="en-US" dirty="0" smtClean="0"/>
              <a:t>Make data easier to use: </a:t>
            </a:r>
            <a:r>
              <a:rPr lang="en-US" b="1" dirty="0" smtClean="0"/>
              <a:t>“</a:t>
            </a:r>
            <a:r>
              <a:rPr lang="en-US" dirty="0" smtClean="0"/>
              <a:t>guidelines </a:t>
            </a:r>
            <a:r>
              <a:rPr lang="en-US" dirty="0"/>
              <a:t>to improve the findability, accessibility, interoperability, and reuse of digital </a:t>
            </a:r>
            <a:r>
              <a:rPr lang="en-US" dirty="0" smtClean="0"/>
              <a:t>assets”</a:t>
            </a:r>
            <a:endParaRPr lang="en-US" b="1" dirty="0"/>
          </a:p>
          <a:p>
            <a:r>
              <a:rPr lang="en-US" b="1" dirty="0" smtClean="0"/>
              <a:t>What does FAIR mean?</a:t>
            </a:r>
          </a:p>
          <a:p>
            <a:pPr lvl="1"/>
            <a:r>
              <a:rPr lang="en-US" b="1" dirty="0" smtClean="0"/>
              <a:t>Findable</a:t>
            </a:r>
            <a:endParaRPr lang="en-US" b="1" dirty="0"/>
          </a:p>
          <a:p>
            <a:pPr lvl="1"/>
            <a:r>
              <a:rPr lang="en-US" b="1" dirty="0"/>
              <a:t>Accessible</a:t>
            </a:r>
          </a:p>
          <a:p>
            <a:pPr lvl="1"/>
            <a:r>
              <a:rPr lang="en-US" b="1" dirty="0"/>
              <a:t>Interoperable</a:t>
            </a:r>
          </a:p>
          <a:p>
            <a:pPr lvl="1"/>
            <a:r>
              <a:rPr lang="en-US" b="1" dirty="0" smtClean="0"/>
              <a:t>Reusable</a:t>
            </a:r>
          </a:p>
          <a:p>
            <a:pPr lvl="1"/>
            <a:endParaRPr lang="en-US" b="1" dirty="0" smtClean="0"/>
          </a:p>
          <a:p>
            <a:r>
              <a:rPr lang="en-US" dirty="0" smtClean="0"/>
              <a:t>“Is your data FAIR?” vs “Does your data follow FAIR virtues?”</a:t>
            </a:r>
          </a:p>
          <a:p>
            <a:pPr lvl="1"/>
            <a:r>
              <a:rPr lang="en-US" dirty="0" smtClean="0"/>
              <a:t>Absolutes versus relatives </a:t>
            </a:r>
            <a:r>
              <a:rPr lang="mr-IN" dirty="0" smtClean="0"/>
              <a:t>–</a:t>
            </a:r>
            <a:r>
              <a:rPr lang="en-US" dirty="0" smtClean="0"/>
              <a:t> start with the relatives</a:t>
            </a:r>
          </a:p>
          <a:p>
            <a:endParaRPr lang="en-US" dirty="0" smtClean="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41" y="519907"/>
            <a:ext cx="2832100" cy="825500"/>
          </a:xfrm>
          <a:prstGeom prst="rect">
            <a:avLst/>
          </a:prstGeom>
        </p:spPr>
      </p:pic>
      <p:sp>
        <p:nvSpPr>
          <p:cNvPr id="5" name="Rectangle 4"/>
          <p:cNvSpPr/>
          <p:nvPr/>
        </p:nvSpPr>
        <p:spPr>
          <a:xfrm>
            <a:off x="8308212" y="6321854"/>
            <a:ext cx="3869201" cy="369332"/>
          </a:xfrm>
          <a:prstGeom prst="rect">
            <a:avLst/>
          </a:prstGeom>
        </p:spPr>
        <p:txBody>
          <a:bodyPr wrap="none">
            <a:spAutoFit/>
          </a:bodyPr>
          <a:lstStyle/>
          <a:p>
            <a:r>
              <a:rPr lang="en-US" dirty="0">
                <a:hlinkClick r:id="rId5"/>
              </a:rPr>
              <a:t>https://</a:t>
            </a:r>
            <a:r>
              <a:rPr lang="en-US" dirty="0" err="1">
                <a:hlinkClick r:id="rId5"/>
              </a:rPr>
              <a:t>www.go-fair.org</a:t>
            </a:r>
            <a:r>
              <a:rPr lang="en-US" dirty="0">
                <a:hlinkClick r:id="rId5"/>
              </a:rPr>
              <a:t>/fair-principles/</a:t>
            </a:r>
            <a:endParaRPr lang="en-US" dirty="0"/>
          </a:p>
        </p:txBody>
      </p:sp>
    </p:spTree>
    <p:extLst>
      <p:ext uri="{BB962C8B-B14F-4D97-AF65-F5344CB8AC3E}">
        <p14:creationId xmlns:p14="http://schemas.microsoft.com/office/powerpoint/2010/main" val="20859740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14" descr="ttps://i1.wp.com/research.csiro.au/thehillslocalvoices/wp-content/uploads/sites/245/2017/06/CSIRO_Grad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923" y="3740285"/>
            <a:ext cx="1432735" cy="14327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Data Centers/Repositories</a:t>
            </a:r>
            <a:endParaRPr lang="en-US" dirty="0"/>
          </a:p>
        </p:txBody>
      </p:sp>
      <p:sp>
        <p:nvSpPr>
          <p:cNvPr id="3" name="Content Placeholder 2"/>
          <p:cNvSpPr>
            <a:spLocks noGrp="1"/>
          </p:cNvSpPr>
          <p:nvPr>
            <p:ph idx="1"/>
          </p:nvPr>
        </p:nvSpPr>
        <p:spPr/>
        <p:txBody>
          <a:bodyPr/>
          <a:lstStyle/>
          <a:p>
            <a:r>
              <a:rPr lang="en-US" dirty="0" smtClean="0">
                <a:hlinkClick r:id="rId4"/>
              </a:rPr>
              <a:t>Data centers</a:t>
            </a:r>
            <a:r>
              <a:rPr lang="en-US" dirty="0" smtClean="0"/>
              <a:t> are paid to make your data available </a:t>
            </a:r>
            <a:r>
              <a:rPr lang="mr-IN" dirty="0" smtClean="0"/>
              <a:t>–</a:t>
            </a:r>
            <a:r>
              <a:rPr lang="en-US" dirty="0" smtClean="0"/>
              <a:t> talk to us!</a:t>
            </a:r>
          </a:p>
          <a:p>
            <a:pPr lvl="1"/>
            <a:r>
              <a:rPr lang="en-US" dirty="0" smtClean="0"/>
              <a:t>(It’s also a requirement of your grant to submit your data)</a:t>
            </a:r>
          </a:p>
          <a:p>
            <a:r>
              <a:rPr lang="en-US" dirty="0" smtClean="0"/>
              <a:t>Use our </a:t>
            </a:r>
            <a:r>
              <a:rPr lang="en-US" dirty="0" smtClean="0">
                <a:hlinkClick r:id="rId5"/>
              </a:rPr>
              <a:t>libraries</a:t>
            </a:r>
            <a:r>
              <a:rPr lang="en-US" dirty="0" smtClean="0"/>
              <a:t> to read our data holdings, or ask us to make them</a:t>
            </a:r>
          </a:p>
          <a:p>
            <a:pPr lvl="1"/>
            <a:r>
              <a:rPr lang="en-US" dirty="0" smtClean="0"/>
              <a:t>Feel free to contribute too!</a:t>
            </a:r>
          </a:p>
          <a:p>
            <a:endParaRPr lang="en-US" dirty="0" smtClean="0"/>
          </a:p>
          <a:p>
            <a:endParaRPr lang="en-US" dirty="0"/>
          </a:p>
        </p:txBody>
      </p:sp>
      <p:pic>
        <p:nvPicPr>
          <p:cNvPr id="8194" name="Picture 2" descr="https://lh5.googleusercontent.com/6SyUqMg3Hyb8d8YuGXOtqrMtEq_MqqIDe-vnkfejtIszJuYIs2Yt-HLg2ebOdu5f7-7LxHnxYE3npa3PgdZfdwxDtaipsBVGtDmpCNmCxqscJxa0Sb9r8ONVKv3YWqHHGFMPXdLKDLQ">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013" y="5105258"/>
            <a:ext cx="2961787"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5.googleusercontent.com/0ZzOIeOetT2Q9bEl9krbsUQ4CkhApb3iWw0M1YfNqhIb8M2iEoHaZ5r6SKd2HyLrH0zcRwZohbNfsG2ZGcrHtbUTpVQn61I7dCcj3ZV_bwi946026Q8f0pX_nYJlpDMdZR5Ufmsp1Bo">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7055" y="5105257"/>
            <a:ext cx="1675749"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lh5.googleusercontent.com/qYovHrw2jcSlqHrzDgjBoAi0ojsGVmE5mw5lBMG1SMvcP6fPuUeEw3RhkyFp06ZOYtGgB-LW1NSxn1BEq5w9oEpkF8ykHAqYyYmsrKb3DR4qIbPuIt_GTLAiWmkjC7hgPPwZGtSHrgU">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9247" y="5142327"/>
            <a:ext cx="1406753" cy="14067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lh6.googleusercontent.com/I_bSgnvf9ydOpPPJnJM2BXArqA5O2TH-xmPzJTwqXMxd7Qk3sKMuGbL46FDTlDyaCEgr1v5EvxaacWNpuQOH-D1K62ZTLPErebWOtXuDskZJY-oyGCXiHvm60MP_EuGq_IgK-QlO8qk">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91500" y="4104228"/>
            <a:ext cx="3162300" cy="7048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lh5.googleusercontent.com/UHBgjijlpuyGmGCAhTsrEcAAZrxKVLxVH0Q9oRyjMvcbokbWg9v4IsichW8zUwvNXckXzPzKRUXQuVdZbpfhrFGlvENCRsSZ-TsdGhxcRCNifybMMDXWwlnla-EDYS01RenjAuDGzCs">
            <a:hlinkClick r:id="rId14"/>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6510" t="18067" r="26239" b="54767"/>
          <a:stretch/>
        </p:blipFill>
        <p:spPr bwMode="auto">
          <a:xfrm>
            <a:off x="310031" y="5105256"/>
            <a:ext cx="4018162" cy="144382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tps://www.bodc.ac.uk/assets/img/bodc-logo-colour-white.png">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0032" y="3942988"/>
            <a:ext cx="4379216" cy="1027331"/>
          </a:xfrm>
          <a:prstGeom prst="rect">
            <a:avLst/>
          </a:prstGeom>
          <a:solidFill>
            <a:schemeClr val="accent1">
              <a:lumMod val="75000"/>
            </a:schemeClr>
          </a:solidFill>
        </p:spPr>
      </p:pic>
      <p:pic>
        <p:nvPicPr>
          <p:cNvPr id="5" name="Picture 4">
            <a:hlinkClick r:id="rId14"/>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6021" y="491555"/>
            <a:ext cx="1017779" cy="1072701"/>
          </a:xfrm>
          <a:prstGeom prst="rect">
            <a:avLst/>
          </a:prstGeom>
        </p:spPr>
      </p:pic>
      <p:pic>
        <p:nvPicPr>
          <p:cNvPr id="1026" name="Picture 2" descr="ttps://podaac.jpl.nasa.gov/sites/default/files/image/custom_thumbs/podaac_logo.png">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45849" y="3907572"/>
            <a:ext cx="1098159" cy="109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898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Repository of Methods </a:t>
            </a:r>
            <a:r>
              <a:rPr lang="mr-IN" dirty="0" smtClean="0"/>
              <a:t>–</a:t>
            </a:r>
            <a:r>
              <a:rPr lang="en-US" dirty="0" smtClean="0"/>
              <a:t> Ocean Best Practices</a:t>
            </a:r>
            <a:endParaRPr lang="en-US" dirty="0"/>
          </a:p>
        </p:txBody>
      </p:sp>
      <p:sp>
        <p:nvSpPr>
          <p:cNvPr id="3" name="Content Placeholder 2"/>
          <p:cNvSpPr>
            <a:spLocks noGrp="1"/>
          </p:cNvSpPr>
          <p:nvPr>
            <p:ph idx="1"/>
          </p:nvPr>
        </p:nvSpPr>
        <p:spPr/>
        <p:txBody>
          <a:bodyPr/>
          <a:lstStyle/>
          <a:p>
            <a:r>
              <a:rPr lang="en-US" dirty="0" smtClean="0"/>
              <a:t>DOIs for manuals and handbooks</a:t>
            </a:r>
          </a:p>
          <a:p>
            <a:pPr lvl="1"/>
            <a:r>
              <a:rPr lang="en-US" dirty="0" smtClean="0"/>
              <a:t>How to do fieldwork, make models, etc.</a:t>
            </a:r>
            <a:endParaRPr lang="en-US" dirty="0"/>
          </a:p>
          <a:p>
            <a:r>
              <a:rPr lang="en-US" dirty="0" smtClean="0"/>
              <a:t>UNESCO/IOC project</a:t>
            </a:r>
          </a:p>
          <a:p>
            <a:r>
              <a:rPr lang="en-US" dirty="0" smtClean="0"/>
              <a:t>Internationally agreed upon methods</a:t>
            </a:r>
            <a:r>
              <a:rPr lang="mr-IN" dirty="0" smtClean="0"/>
              <a:t>…</a:t>
            </a:r>
            <a:endParaRPr lang="en-US" dirty="0" smtClean="0"/>
          </a:p>
          <a:p>
            <a:pPr lvl="1"/>
            <a:r>
              <a:rPr lang="mr-IN" dirty="0" smtClean="0"/>
              <a:t>…</a:t>
            </a:r>
            <a:r>
              <a:rPr lang="en-US" dirty="0" smtClean="0"/>
              <a:t>and publically submitted methods</a:t>
            </a:r>
          </a:p>
          <a:p>
            <a:endParaRPr lang="en-US" dirty="0" smtClean="0"/>
          </a:p>
          <a:p>
            <a:pPr lvl="1"/>
            <a:endParaRPr lang="en-US" dirty="0"/>
          </a:p>
        </p:txBody>
      </p:sp>
      <p:pic>
        <p:nvPicPr>
          <p:cNvPr id="4" name="Picture 8" descr="ttps://www.oceanbestpractices.org/static/media/unesco-ioc-ocb-lockup-2x.8c4da17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3290" y="5418408"/>
            <a:ext cx="3461278" cy="719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3290" y="6311900"/>
            <a:ext cx="3718710" cy="369332"/>
          </a:xfrm>
          <a:prstGeom prst="rect">
            <a:avLst/>
          </a:prstGeom>
        </p:spPr>
        <p:txBody>
          <a:bodyPr wrap="none">
            <a:spAutoFit/>
          </a:bodyPr>
          <a:lstStyle/>
          <a:p>
            <a:r>
              <a:rPr lang="en-US" dirty="0">
                <a:hlinkClick r:id="rId4"/>
              </a:rPr>
              <a:t>https://</a:t>
            </a:r>
            <a:r>
              <a:rPr lang="en-US" dirty="0" err="1">
                <a:hlinkClick r:id="rId4"/>
              </a:rPr>
              <a:t>www.oceanbestpractices.org</a:t>
            </a:r>
            <a:r>
              <a:rPr lang="en-US" dirty="0">
                <a:hlinkClick r:id="rId4"/>
              </a:rPr>
              <a:t>/</a:t>
            </a:r>
            <a:endParaRPr lang="en-US" dirty="0"/>
          </a:p>
        </p:txBody>
      </p:sp>
    </p:spTree>
    <p:extLst>
      <p:ext uri="{BB962C8B-B14F-4D97-AF65-F5344CB8AC3E}">
        <p14:creationId xmlns:p14="http://schemas.microsoft.com/office/powerpoint/2010/main" val="18094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765" y="2701114"/>
            <a:ext cx="7407035" cy="1325563"/>
          </a:xfrm>
        </p:spPr>
        <p:txBody>
          <a:bodyPr>
            <a:normAutofit fontScale="90000"/>
          </a:bodyPr>
          <a:lstStyle/>
          <a:p>
            <a:pPr algn="ctr"/>
            <a:r>
              <a:rPr lang="en-US" smtClean="0"/>
              <a:t>Reproducible Software:  Opinionated Practices with Python</a:t>
            </a:r>
            <a:endParaRPr lang="en-US" dirty="0"/>
          </a:p>
        </p:txBody>
      </p:sp>
    </p:spTree>
    <p:extLst>
      <p:ext uri="{BB962C8B-B14F-4D97-AF65-F5344CB8AC3E}">
        <p14:creationId xmlns:p14="http://schemas.microsoft.com/office/powerpoint/2010/main" val="1184678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spend effort for reproducibility?</a:t>
            </a:r>
            <a:endParaRPr lang="en-US" dirty="0"/>
          </a:p>
        </p:txBody>
      </p:sp>
      <p:sp>
        <p:nvSpPr>
          <p:cNvPr id="3" name="Content Placeholder 2"/>
          <p:cNvSpPr>
            <a:spLocks noGrp="1"/>
          </p:cNvSpPr>
          <p:nvPr>
            <p:ph idx="1"/>
          </p:nvPr>
        </p:nvSpPr>
        <p:spPr>
          <a:xfrm>
            <a:off x="838200" y="1507787"/>
            <a:ext cx="10515600" cy="2013626"/>
          </a:xfrm>
        </p:spPr>
        <p:txBody>
          <a:bodyPr>
            <a:normAutofit/>
          </a:bodyPr>
          <a:lstStyle/>
          <a:p>
            <a:r>
              <a:rPr lang="en-US" dirty="0" smtClean="0"/>
              <a:t>Faster deployment of code</a:t>
            </a:r>
          </a:p>
          <a:p>
            <a:r>
              <a:rPr lang="en-US" dirty="0" smtClean="0"/>
              <a:t>Faster understanding of code</a:t>
            </a:r>
          </a:p>
          <a:p>
            <a:r>
              <a:rPr lang="en-US" dirty="0" smtClean="0"/>
              <a:t>Easier extension of code</a:t>
            </a:r>
          </a:p>
          <a:p>
            <a:r>
              <a:rPr lang="en-US" dirty="0" smtClean="0"/>
              <a:t>It’s good for you and the community!</a:t>
            </a:r>
          </a:p>
          <a:p>
            <a:endParaRPr lang="en-US" dirty="0"/>
          </a:p>
        </p:txBody>
      </p:sp>
      <p:sp>
        <p:nvSpPr>
          <p:cNvPr id="4" name="Title 1"/>
          <p:cNvSpPr txBox="1">
            <a:spLocks/>
          </p:cNvSpPr>
          <p:nvPr/>
        </p:nvSpPr>
        <p:spPr>
          <a:xfrm>
            <a:off x="838200" y="3521413"/>
            <a:ext cx="10515600" cy="1089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How can we measure reproducibility?</a:t>
            </a:r>
            <a:endParaRPr lang="en-US" dirty="0"/>
          </a:p>
        </p:txBody>
      </p:sp>
      <p:sp>
        <p:nvSpPr>
          <p:cNvPr id="5" name="Content Placeholder 2"/>
          <p:cNvSpPr txBox="1">
            <a:spLocks/>
          </p:cNvSpPr>
          <p:nvPr/>
        </p:nvSpPr>
        <p:spPr>
          <a:xfrm>
            <a:off x="838199" y="4611001"/>
            <a:ext cx="10678297" cy="1609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Read more than write </a:t>
            </a:r>
            <a:r>
              <a:rPr lang="mr-IN" dirty="0" smtClean="0"/>
              <a:t>–</a:t>
            </a:r>
            <a:r>
              <a:rPr lang="en-US" dirty="0" smtClean="0"/>
              <a:t> can you read it one month, year from now?</a:t>
            </a:r>
          </a:p>
          <a:p>
            <a:r>
              <a:rPr lang="en-US" dirty="0" smtClean="0"/>
              <a:t>New installs over current- can you install it one month, year from now?</a:t>
            </a:r>
          </a:p>
          <a:p>
            <a:r>
              <a:rPr lang="en-US" dirty="0" smtClean="0"/>
              <a:t>Code brittleness </a:t>
            </a:r>
            <a:r>
              <a:rPr lang="mr-IN" dirty="0" smtClean="0"/>
              <a:t>–</a:t>
            </a:r>
            <a:r>
              <a:rPr lang="en-US" dirty="0" smtClean="0"/>
              <a:t> can you extend it one month, year from now?</a:t>
            </a:r>
          </a:p>
          <a:p>
            <a:endParaRPr lang="en-US" dirty="0" smtClean="0"/>
          </a:p>
        </p:txBody>
      </p:sp>
    </p:spTree>
    <p:extLst>
      <p:ext uri="{BB962C8B-B14F-4D97-AF65-F5344CB8AC3E}">
        <p14:creationId xmlns:p14="http://schemas.microsoft.com/office/powerpoint/2010/main" val="4625072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what some people have said about software, data before:</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5192" b="5251"/>
          <a:stretch/>
        </p:blipFill>
        <p:spPr>
          <a:xfrm>
            <a:off x="6234537" y="2035065"/>
            <a:ext cx="5957463" cy="3334602"/>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303" r="137" b="5224"/>
          <a:stretch/>
        </p:blipFill>
        <p:spPr>
          <a:xfrm>
            <a:off x="280427" y="2035064"/>
            <a:ext cx="5955003" cy="3334603"/>
          </a:xfrm>
          <a:prstGeom prst="rect">
            <a:avLst/>
          </a:prstGeom>
        </p:spPr>
      </p:pic>
    </p:spTree>
    <p:extLst>
      <p:ext uri="{BB962C8B-B14F-4D97-AF65-F5344CB8AC3E}">
        <p14:creationId xmlns:p14="http://schemas.microsoft.com/office/powerpoint/2010/main" val="1643106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standardize our coding practices?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“Opinionated” guidelines </a:t>
            </a:r>
            <a:r>
              <a:rPr lang="mr-IN" dirty="0" smtClean="0"/>
              <a:t>–</a:t>
            </a:r>
            <a:r>
              <a:rPr lang="en-US" dirty="0" smtClean="0"/>
              <a:t> </a:t>
            </a:r>
            <a:r>
              <a:rPr lang="en-US" dirty="0" smtClean="0">
                <a:hlinkClick r:id="rId2"/>
              </a:rPr>
              <a:t>PEP-20</a:t>
            </a:r>
            <a:r>
              <a:rPr lang="en-US" dirty="0" smtClean="0"/>
              <a:t>, ”This is the way we are doing things”</a:t>
            </a:r>
          </a:p>
          <a:p>
            <a:r>
              <a:rPr lang="en-US" dirty="0" smtClean="0"/>
              <a:t>More people following the same opinionated practices </a:t>
            </a:r>
            <a:r>
              <a:rPr lang="mr-IN" dirty="0" smtClean="0"/>
              <a:t>–</a:t>
            </a:r>
            <a:r>
              <a:rPr lang="en-US" dirty="0" smtClean="0"/>
              <a:t> easier to share code!</a:t>
            </a:r>
          </a:p>
          <a:p>
            <a:r>
              <a:rPr lang="en-US" dirty="0" smtClean="0"/>
              <a:t>Software tools to help write opinionated Python</a:t>
            </a:r>
          </a:p>
          <a:p>
            <a:pPr lvl="1"/>
            <a:r>
              <a:rPr lang="en-US" dirty="0" err="1" smtClean="0"/>
              <a:t>Conda</a:t>
            </a:r>
            <a:r>
              <a:rPr lang="en-US" dirty="0" smtClean="0"/>
              <a:t>/</a:t>
            </a:r>
            <a:r>
              <a:rPr lang="en-US" dirty="0" err="1" smtClean="0"/>
              <a:t>Conda</a:t>
            </a:r>
            <a:r>
              <a:rPr lang="en-US" dirty="0" smtClean="0"/>
              <a:t>-forge</a:t>
            </a:r>
          </a:p>
          <a:p>
            <a:pPr lvl="1"/>
            <a:r>
              <a:rPr lang="en-US" dirty="0" smtClean="0"/>
              <a:t>Black</a:t>
            </a:r>
          </a:p>
          <a:p>
            <a:pPr lvl="1"/>
            <a:r>
              <a:rPr lang="en-US" dirty="0" err="1"/>
              <a:t>i</a:t>
            </a:r>
            <a:r>
              <a:rPr lang="en-US" dirty="0" err="1" smtClean="0"/>
              <a:t>sort</a:t>
            </a:r>
            <a:r>
              <a:rPr lang="en-US" dirty="0" smtClean="0"/>
              <a:t> (non-notebooks, production code)</a:t>
            </a:r>
          </a:p>
          <a:p>
            <a:r>
              <a:rPr lang="en-US" dirty="0" smtClean="0"/>
              <a:t>Software tools to help facilitate opinionated Python</a:t>
            </a:r>
          </a:p>
          <a:p>
            <a:pPr lvl="1"/>
            <a:r>
              <a:rPr lang="en-US" dirty="0" err="1" smtClean="0"/>
              <a:t>Git</a:t>
            </a:r>
            <a:r>
              <a:rPr lang="en-US" dirty="0" smtClean="0"/>
              <a:t>/</a:t>
            </a:r>
            <a:r>
              <a:rPr lang="en-US" dirty="0" err="1" smtClean="0"/>
              <a:t>Github</a:t>
            </a:r>
            <a:endParaRPr lang="en-US" dirty="0" smtClean="0"/>
          </a:p>
          <a:p>
            <a:pPr lvl="1"/>
            <a:r>
              <a:rPr lang="en-US" dirty="0" smtClean="0"/>
              <a:t>Binder</a:t>
            </a:r>
          </a:p>
          <a:p>
            <a:pPr lvl="1"/>
            <a:r>
              <a:rPr lang="en-US" dirty="0" smtClean="0"/>
              <a:t>Sphinx (</a:t>
            </a:r>
            <a:r>
              <a:rPr lang="en-US" dirty="0" err="1" smtClean="0"/>
              <a:t>numpy</a:t>
            </a:r>
            <a:r>
              <a:rPr lang="en-US" dirty="0" smtClean="0"/>
              <a:t> </a:t>
            </a:r>
            <a:r>
              <a:rPr lang="en-US" dirty="0" err="1" smtClean="0"/>
              <a:t>docstrings</a:t>
            </a:r>
            <a:r>
              <a:rPr lang="en-US" dirty="0" smtClean="0"/>
              <a:t>)</a:t>
            </a:r>
          </a:p>
          <a:p>
            <a:r>
              <a:rPr lang="en-US" dirty="0" smtClean="0"/>
              <a:t>Science decisions made by communities</a:t>
            </a:r>
          </a:p>
          <a:p>
            <a:pPr lvl="1"/>
            <a:r>
              <a:rPr lang="en-US" dirty="0" err="1" smtClean="0"/>
              <a:t>netCDF</a:t>
            </a:r>
            <a:r>
              <a:rPr lang="en-US" dirty="0" smtClean="0"/>
              <a:t>-CF</a:t>
            </a:r>
          </a:p>
          <a:p>
            <a:pPr lvl="1"/>
            <a:r>
              <a:rPr lang="en-US" dirty="0" err="1" smtClean="0"/>
              <a:t>Pangeo</a:t>
            </a:r>
            <a:endParaRPr lang="en-US" dirty="0" smtClean="0"/>
          </a:p>
          <a:p>
            <a:pPr lvl="1"/>
            <a:endParaRPr lang="en-US" dirty="0"/>
          </a:p>
        </p:txBody>
      </p:sp>
    </p:spTree>
    <p:extLst>
      <p:ext uri="{BB962C8B-B14F-4D97-AF65-F5344CB8AC3E}">
        <p14:creationId xmlns:p14="http://schemas.microsoft.com/office/powerpoint/2010/main" val="12948190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Decisions - Oceanography</a:t>
            </a:r>
            <a:endParaRPr lang="en-US" dirty="0"/>
          </a:p>
        </p:txBody>
      </p:sp>
      <p:sp>
        <p:nvSpPr>
          <p:cNvPr id="3" name="Content Placeholder 2"/>
          <p:cNvSpPr>
            <a:spLocks noGrp="1"/>
          </p:cNvSpPr>
          <p:nvPr>
            <p:ph idx="1"/>
          </p:nvPr>
        </p:nvSpPr>
        <p:spPr/>
        <p:txBody>
          <a:bodyPr>
            <a:normAutofit lnSpcReduction="10000"/>
          </a:bodyPr>
          <a:lstStyle/>
          <a:p>
            <a:r>
              <a:rPr lang="en-US" dirty="0" smtClean="0"/>
              <a:t>Formats: </a:t>
            </a:r>
            <a:r>
              <a:rPr lang="en-US" dirty="0" err="1" smtClean="0"/>
              <a:t>NetCDF</a:t>
            </a:r>
            <a:r>
              <a:rPr lang="en-US" dirty="0" smtClean="0"/>
              <a:t> (as opposed to CDF)</a:t>
            </a:r>
          </a:p>
          <a:p>
            <a:pPr lvl="1"/>
            <a:r>
              <a:rPr lang="en-US" dirty="0" err="1" smtClean="0"/>
              <a:t>Backends</a:t>
            </a:r>
            <a:r>
              <a:rPr lang="en-US" dirty="0" smtClean="0"/>
              <a:t>: </a:t>
            </a:r>
            <a:r>
              <a:rPr lang="en-US" dirty="0" smtClean="0">
                <a:hlinkClick r:id="rId2"/>
              </a:rPr>
              <a:t>HDF5</a:t>
            </a:r>
            <a:r>
              <a:rPr lang="en-US" dirty="0" smtClean="0"/>
              <a:t>, NetCDF3, </a:t>
            </a:r>
            <a:r>
              <a:rPr lang="en-US" dirty="0" smtClean="0">
                <a:hlinkClick r:id="rId3"/>
              </a:rPr>
              <a:t>zarr</a:t>
            </a:r>
            <a:r>
              <a:rPr lang="en-US" dirty="0" smtClean="0"/>
              <a:t> (cloud native, coming soon™!)</a:t>
            </a:r>
          </a:p>
          <a:p>
            <a:r>
              <a:rPr lang="en-US" dirty="0" smtClean="0"/>
              <a:t>Formats: ASCII/CSV (old)</a:t>
            </a:r>
          </a:p>
          <a:p>
            <a:pPr lvl="1"/>
            <a:r>
              <a:rPr lang="en-US" dirty="0" smtClean="0"/>
              <a:t>Easier for initial view, quickly lacking flexibility and metadata</a:t>
            </a:r>
          </a:p>
          <a:p>
            <a:r>
              <a:rPr lang="en-US" dirty="0" smtClean="0"/>
              <a:t>Standard Vocabularies</a:t>
            </a:r>
          </a:p>
          <a:p>
            <a:pPr lvl="1"/>
            <a:r>
              <a:rPr lang="en-US" dirty="0" smtClean="0"/>
              <a:t>Regulated vocabularies with strict definitions</a:t>
            </a:r>
          </a:p>
          <a:p>
            <a:pPr lvl="1"/>
            <a:r>
              <a:rPr lang="en-US" dirty="0" smtClean="0"/>
              <a:t>Propose new names, pass committee approval</a:t>
            </a:r>
          </a:p>
          <a:p>
            <a:pPr lvl="1"/>
            <a:r>
              <a:rPr lang="en-US" dirty="0" smtClean="0">
                <a:hlinkClick r:id="rId4"/>
              </a:rPr>
              <a:t>CF</a:t>
            </a:r>
            <a:r>
              <a:rPr lang="en-US" dirty="0" smtClean="0"/>
              <a:t> </a:t>
            </a:r>
            <a:r>
              <a:rPr lang="mr-IN" dirty="0" smtClean="0"/>
              <a:t>–</a:t>
            </a:r>
            <a:r>
              <a:rPr lang="en-US" dirty="0" smtClean="0"/>
              <a:t> Physical parameters</a:t>
            </a:r>
          </a:p>
          <a:p>
            <a:pPr lvl="1"/>
            <a:r>
              <a:rPr lang="en-US" dirty="0" smtClean="0">
                <a:hlinkClick r:id="rId5"/>
              </a:rPr>
              <a:t>BODC</a:t>
            </a:r>
            <a:r>
              <a:rPr lang="en-US" dirty="0" smtClean="0"/>
              <a:t> lists </a:t>
            </a:r>
            <a:r>
              <a:rPr lang="mr-IN" dirty="0" smtClean="0"/>
              <a:t>–</a:t>
            </a:r>
            <a:r>
              <a:rPr lang="en-US" dirty="0" smtClean="0"/>
              <a:t> Biogeochemical parameters</a:t>
            </a:r>
          </a:p>
          <a:p>
            <a:r>
              <a:rPr lang="en-US" dirty="0" smtClean="0"/>
              <a:t>Cloud: </a:t>
            </a:r>
            <a:r>
              <a:rPr lang="en-US" dirty="0" err="1" smtClean="0">
                <a:hlinkClick r:id="rId6"/>
              </a:rPr>
              <a:t>Pangeo</a:t>
            </a:r>
            <a:endParaRPr lang="en-US" dirty="0" smtClean="0"/>
          </a:p>
          <a:p>
            <a:pPr lvl="1"/>
            <a:r>
              <a:rPr lang="en-US" dirty="0" smtClean="0"/>
              <a:t>Standardizing environments to make it easier to run code</a:t>
            </a:r>
          </a:p>
          <a:p>
            <a:pPr lvl="1"/>
            <a:endParaRPr lang="en-US" dirty="0" smtClean="0"/>
          </a:p>
          <a:p>
            <a:endParaRPr lang="en-US" dirty="0"/>
          </a:p>
        </p:txBody>
      </p:sp>
      <p:pic>
        <p:nvPicPr>
          <p:cNvPr id="13314" name="Picture 2" descr="https://researchdata.4tu.nl/fileadmin/_processed_/e/2/csm_netcdf2_b981968aa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3834" y="1517515"/>
            <a:ext cx="1429966" cy="14299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2102" y="3028976"/>
            <a:ext cx="1494817" cy="149481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s/small_e_logo_croppe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3834" y="4783130"/>
            <a:ext cx="1443085" cy="139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735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492" y="5738748"/>
            <a:ext cx="2928551" cy="803060"/>
          </a:xfrm>
          <a:prstGeom prst="rect">
            <a:avLst/>
          </a:prstGeom>
        </p:spPr>
      </p:pic>
      <p:sp>
        <p:nvSpPr>
          <p:cNvPr id="2" name="Title 1"/>
          <p:cNvSpPr>
            <a:spLocks noGrp="1"/>
          </p:cNvSpPr>
          <p:nvPr>
            <p:ph type="title"/>
          </p:nvPr>
        </p:nvSpPr>
        <p:spPr>
          <a:xfrm>
            <a:off x="838200" y="389838"/>
            <a:ext cx="10515600" cy="1325563"/>
          </a:xfrm>
        </p:spPr>
        <p:txBody>
          <a:bodyPr/>
          <a:lstStyle/>
          <a:p>
            <a:r>
              <a:rPr lang="en-US" dirty="0" smtClean="0"/>
              <a:t>Working environments</a:t>
            </a:r>
            <a:endParaRPr lang="en-US" dirty="0"/>
          </a:p>
        </p:txBody>
      </p:sp>
      <p:sp>
        <p:nvSpPr>
          <p:cNvPr id="3" name="Content Placeholder 2"/>
          <p:cNvSpPr>
            <a:spLocks noGrp="1"/>
          </p:cNvSpPr>
          <p:nvPr>
            <p:ph idx="1"/>
          </p:nvPr>
        </p:nvSpPr>
        <p:spPr/>
        <p:txBody>
          <a:bodyPr/>
          <a:lstStyle/>
          <a:p>
            <a:r>
              <a:rPr lang="en-US" dirty="0" smtClean="0"/>
              <a:t>Simplify installing and setting up an environment to run code</a:t>
            </a:r>
          </a:p>
          <a:p>
            <a:r>
              <a:rPr lang="en-US" dirty="0" smtClean="0"/>
              <a:t>Compartmentalization makes it easier to prevent </a:t>
            </a:r>
            <a:r>
              <a:rPr lang="en-US" dirty="0" err="1" smtClean="0"/>
              <a:t>unforseen</a:t>
            </a:r>
            <a:r>
              <a:rPr lang="en-US" dirty="0" smtClean="0"/>
              <a:t> mixing that leads to problems</a:t>
            </a:r>
          </a:p>
          <a:p>
            <a:r>
              <a:rPr lang="en-US" dirty="0" smtClean="0"/>
              <a:t>Package manager:</a:t>
            </a:r>
          </a:p>
          <a:p>
            <a:pPr lvl="1"/>
            <a:r>
              <a:rPr lang="en-US" dirty="0" err="1" smtClean="0">
                <a:hlinkClick r:id="rId3"/>
              </a:rPr>
              <a:t>Conda</a:t>
            </a:r>
            <a:r>
              <a:rPr lang="en-US" dirty="0" smtClean="0">
                <a:hlinkClick r:id="rId3"/>
              </a:rPr>
              <a:t> </a:t>
            </a:r>
            <a:r>
              <a:rPr lang="en-US" dirty="0" smtClean="0"/>
              <a:t>+ </a:t>
            </a:r>
            <a:r>
              <a:rPr lang="en-US" dirty="0" err="1" smtClean="0">
                <a:hlinkClick r:id="rId4"/>
              </a:rPr>
              <a:t>conda</a:t>
            </a:r>
            <a:r>
              <a:rPr lang="en-US" dirty="0" smtClean="0">
                <a:hlinkClick r:id="rId4"/>
              </a:rPr>
              <a:t>-forge</a:t>
            </a:r>
            <a:r>
              <a:rPr lang="en-US" dirty="0" smtClean="0"/>
              <a:t>: easier installation of dependencies, environments</a:t>
            </a:r>
          </a:p>
          <a:p>
            <a:pPr lvl="1"/>
            <a:r>
              <a:rPr lang="en-US" dirty="0" smtClean="0"/>
              <a:t>Pip: standard Python tool; if all of your packages are in there, fine! (probably not)</a:t>
            </a:r>
          </a:p>
          <a:p>
            <a:r>
              <a:rPr lang="en-US" dirty="0" smtClean="0"/>
              <a:t>Virtualization:</a:t>
            </a:r>
          </a:p>
          <a:p>
            <a:pPr lvl="1"/>
            <a:r>
              <a:rPr lang="en-US" dirty="0" err="1" smtClean="0"/>
              <a:t>Conda</a:t>
            </a:r>
            <a:r>
              <a:rPr lang="en-US" dirty="0" smtClean="0"/>
              <a:t> provides virtual environments like </a:t>
            </a:r>
            <a:r>
              <a:rPr lang="en-US" dirty="0" err="1" smtClean="0"/>
              <a:t>virtualenv</a:t>
            </a:r>
            <a:endParaRPr lang="en-US" dirty="0" smtClean="0"/>
          </a:p>
          <a:p>
            <a:pPr lvl="1"/>
            <a:r>
              <a:rPr lang="en-US" dirty="0" smtClean="0">
                <a:hlinkClick r:id="rId5"/>
              </a:rPr>
              <a:t>Docker</a:t>
            </a:r>
            <a:r>
              <a:rPr lang="en-US" dirty="0" smtClean="0"/>
              <a:t>, other tools are good for deployment</a:t>
            </a:r>
          </a:p>
        </p:txBody>
      </p:sp>
      <p:pic>
        <p:nvPicPr>
          <p:cNvPr id="3074" name="Picture 2" descr="mage result for conda-forge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2541" y="5177481"/>
            <a:ext cx="1925594" cy="192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471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Binder</a:t>
            </a:r>
            <a:endParaRPr lang="en-US" dirty="0"/>
          </a:p>
        </p:txBody>
      </p:sp>
      <p:sp>
        <p:nvSpPr>
          <p:cNvPr id="3" name="Content Placeholder 2"/>
          <p:cNvSpPr>
            <a:spLocks noGrp="1"/>
          </p:cNvSpPr>
          <p:nvPr>
            <p:ph idx="1"/>
          </p:nvPr>
        </p:nvSpPr>
        <p:spPr/>
        <p:txBody>
          <a:bodyPr/>
          <a:lstStyle/>
          <a:p>
            <a:r>
              <a:rPr lang="en-US" dirty="0" smtClean="0"/>
              <a:t>A platform for making </a:t>
            </a:r>
            <a:r>
              <a:rPr lang="en-US" dirty="0" smtClean="0">
                <a:hlinkClick r:id="rId2"/>
              </a:rPr>
              <a:t>notebooks runnable online</a:t>
            </a:r>
            <a:endParaRPr lang="en-US" dirty="0" smtClean="0"/>
          </a:p>
          <a:p>
            <a:pPr lvl="1"/>
            <a:r>
              <a:rPr lang="en-US" dirty="0" smtClean="0"/>
              <a:t>Plug-in to </a:t>
            </a:r>
            <a:r>
              <a:rPr lang="en-US" dirty="0" err="1" smtClean="0"/>
              <a:t>Github</a:t>
            </a:r>
            <a:endParaRPr lang="en-US" dirty="0" smtClean="0"/>
          </a:p>
          <a:p>
            <a:pPr lvl="1"/>
            <a:r>
              <a:rPr lang="en-US" dirty="0" smtClean="0"/>
              <a:t>Google has a similar platform called </a:t>
            </a:r>
            <a:r>
              <a:rPr lang="en-US" dirty="0" err="1" smtClean="0">
                <a:hlinkClick r:id="rId3"/>
              </a:rPr>
              <a:t>Colab</a:t>
            </a:r>
            <a:endParaRPr lang="en-US" dirty="0" smtClean="0"/>
          </a:p>
          <a:p>
            <a:r>
              <a:rPr lang="en-US" dirty="0" smtClean="0"/>
              <a:t>Allow others to experiment with your code before downloading</a:t>
            </a:r>
            <a:endParaRPr lang="en-US" dirty="0" smtClean="0">
              <a:hlinkClick r:id="rId4"/>
            </a:endParaRPr>
          </a:p>
          <a:p>
            <a:r>
              <a:rPr lang="en-US" dirty="0" smtClean="0">
                <a:hlinkClick r:id="rId4"/>
              </a:rPr>
              <a:t>Make DOI notebooks runnable</a:t>
            </a:r>
            <a:endParaRPr lang="en-US" dirty="0"/>
          </a:p>
        </p:txBody>
      </p:sp>
      <p:pic>
        <p:nvPicPr>
          <p:cNvPr id="7170" name="Picture 2" descr="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759" y="50276"/>
            <a:ext cx="1955260" cy="19552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3821" y="4304159"/>
            <a:ext cx="5126477" cy="2129223"/>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94196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a:t>
            </a:r>
            <a:endParaRPr lang="en-US" dirty="0"/>
          </a:p>
        </p:txBody>
      </p:sp>
      <p:sp>
        <p:nvSpPr>
          <p:cNvPr id="3" name="Content Placeholder 2"/>
          <p:cNvSpPr>
            <a:spLocks noGrp="1"/>
          </p:cNvSpPr>
          <p:nvPr>
            <p:ph idx="1"/>
          </p:nvPr>
        </p:nvSpPr>
        <p:spPr>
          <a:xfrm>
            <a:off x="838199" y="1825625"/>
            <a:ext cx="10669621" cy="4351338"/>
          </a:xfrm>
        </p:spPr>
        <p:txBody>
          <a:bodyPr>
            <a:normAutofit fontScale="92500" lnSpcReduction="20000"/>
          </a:bodyPr>
          <a:lstStyle/>
          <a:p>
            <a:r>
              <a:rPr lang="en-US" dirty="0" smtClean="0"/>
              <a:t>What is a repository?</a:t>
            </a:r>
          </a:p>
          <a:p>
            <a:pPr lvl="1"/>
            <a:r>
              <a:rPr lang="en-US" dirty="0" smtClean="0"/>
              <a:t>Differences between code and data repositories?</a:t>
            </a:r>
          </a:p>
          <a:p>
            <a:r>
              <a:rPr lang="en-US" dirty="0" smtClean="0"/>
              <a:t>Who do you turn in your data/results to?</a:t>
            </a:r>
          </a:p>
          <a:p>
            <a:pPr lvl="1"/>
            <a:r>
              <a:rPr lang="en-US" dirty="0" smtClean="0"/>
              <a:t>Is your code publicly accessible?</a:t>
            </a:r>
          </a:p>
          <a:p>
            <a:r>
              <a:rPr lang="en-US" dirty="0" smtClean="0"/>
              <a:t>Name a version control software (VCS)</a:t>
            </a:r>
          </a:p>
          <a:p>
            <a:r>
              <a:rPr lang="en-US" dirty="0" smtClean="0"/>
              <a:t>What is a branch in </a:t>
            </a:r>
            <a:r>
              <a:rPr lang="en-US" dirty="0" err="1" smtClean="0"/>
              <a:t>git</a:t>
            </a:r>
            <a:r>
              <a:rPr lang="en-US" dirty="0" smtClean="0"/>
              <a:t>?</a:t>
            </a:r>
          </a:p>
          <a:p>
            <a:r>
              <a:rPr lang="en-US" dirty="0" smtClean="0"/>
              <a:t>What is a package in Python?</a:t>
            </a:r>
          </a:p>
          <a:p>
            <a:endParaRPr lang="en-US" dirty="0"/>
          </a:p>
          <a:p>
            <a:r>
              <a:rPr lang="en-US" dirty="0" smtClean="0"/>
              <a:t>Have you had trouble running code from others, or sharing your code?</a:t>
            </a:r>
          </a:p>
          <a:p>
            <a:r>
              <a:rPr lang="en-US" dirty="0" smtClean="0"/>
              <a:t>Is interoperability important to you?</a:t>
            </a:r>
          </a:p>
          <a:p>
            <a:pPr lvl="1"/>
            <a:r>
              <a:rPr lang="en-US" dirty="0" smtClean="0"/>
              <a:t>Do you feel there are too many standards to understand?</a:t>
            </a:r>
          </a:p>
        </p:txBody>
      </p:sp>
      <p:pic>
        <p:nvPicPr>
          <p:cNvPr id="5" name="Picture 2" descr="tand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209" y="1690688"/>
            <a:ext cx="4491563" cy="2542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65209" y="4232913"/>
            <a:ext cx="4491563" cy="307777"/>
          </a:xfrm>
          <a:prstGeom prst="rect">
            <a:avLst/>
          </a:prstGeom>
          <a:noFill/>
        </p:spPr>
        <p:txBody>
          <a:bodyPr wrap="square" rtlCol="0">
            <a:spAutoFit/>
          </a:bodyPr>
          <a:lstStyle/>
          <a:p>
            <a:pPr algn="ctr"/>
            <a:r>
              <a:rPr lang="en-US" sz="1400" dirty="0" smtClean="0">
                <a:hlinkClick r:id="rId4"/>
              </a:rPr>
              <a:t>Standards</a:t>
            </a:r>
            <a:r>
              <a:rPr lang="en-US" sz="1400" dirty="0" smtClean="0"/>
              <a:t> - </a:t>
            </a:r>
            <a:r>
              <a:rPr lang="en-US" sz="1400" dirty="0" err="1"/>
              <a:t>x</a:t>
            </a:r>
            <a:r>
              <a:rPr lang="en-US" sz="1400" dirty="0" err="1" smtClean="0"/>
              <a:t>kcd.com</a:t>
            </a:r>
            <a:endParaRPr lang="en-US" sz="1400" dirty="0"/>
          </a:p>
        </p:txBody>
      </p:sp>
    </p:spTree>
    <p:extLst>
      <p:ext uri="{BB962C8B-B14F-4D97-AF65-F5344CB8AC3E}">
        <p14:creationId xmlns:p14="http://schemas.microsoft.com/office/powerpoint/2010/main" val="466402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a:t>
            </a:r>
            <a:r>
              <a:rPr lang="en-US" dirty="0" err="1" smtClean="0"/>
              <a:t>git</a:t>
            </a:r>
            <a:r>
              <a:rPr lang="en-US" dirty="0" smtClean="0"/>
              <a:t>, </a:t>
            </a:r>
            <a:r>
              <a:rPr lang="en-US" dirty="0" err="1" smtClean="0"/>
              <a:t>Github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3632" y="1690688"/>
            <a:ext cx="3263503" cy="4351338"/>
          </a:xfrm>
        </p:spPr>
      </p:pic>
      <p:sp>
        <p:nvSpPr>
          <p:cNvPr id="7" name="Content Placeholder 2"/>
          <p:cNvSpPr txBox="1">
            <a:spLocks/>
          </p:cNvSpPr>
          <p:nvPr/>
        </p:nvSpPr>
        <p:spPr>
          <a:xfrm>
            <a:off x="838200" y="1690687"/>
            <a:ext cx="7345432" cy="49201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smtClean="0"/>
              <a:t>Easier to keep track of yours/others changes</a:t>
            </a:r>
          </a:p>
          <a:p>
            <a:pPr lvl="1"/>
            <a:r>
              <a:rPr lang="en-US" dirty="0" smtClean="0"/>
              <a:t>Remote copies as </a:t>
            </a:r>
            <a:r>
              <a:rPr lang="en-US" dirty="0" err="1" smtClean="0"/>
              <a:t>failsafes</a:t>
            </a:r>
            <a:r>
              <a:rPr lang="en-US" dirty="0" smtClean="0"/>
              <a:t> in case of computer failure </a:t>
            </a:r>
            <a:r>
              <a:rPr lang="mr-IN" dirty="0" smtClean="0"/>
              <a:t>–</a:t>
            </a:r>
            <a:r>
              <a:rPr lang="en-US" dirty="0" smtClean="0"/>
              <a:t> but not a replacement for backups</a:t>
            </a:r>
          </a:p>
          <a:p>
            <a:pPr lvl="1"/>
            <a:endParaRPr lang="en-US" sz="2000" dirty="0" smtClean="0"/>
          </a:p>
          <a:p>
            <a:pPr lvl="1"/>
            <a:r>
              <a:rPr lang="en-US" dirty="0" smtClean="0"/>
              <a:t>Commits should be “atomic”</a:t>
            </a:r>
          </a:p>
          <a:p>
            <a:pPr lvl="2"/>
            <a:r>
              <a:rPr lang="en-US" dirty="0" smtClean="0"/>
              <a:t>Commits are fully formed, not half-done</a:t>
            </a:r>
          </a:p>
          <a:p>
            <a:pPr lvl="2"/>
            <a:r>
              <a:rPr lang="en-US" dirty="0" smtClean="0"/>
              <a:t>Related edits are grouped into a single commit</a:t>
            </a:r>
          </a:p>
          <a:p>
            <a:pPr lvl="2"/>
            <a:r>
              <a:rPr lang="en-US" dirty="0" smtClean="0"/>
              <a:t>Commits are small (one change) and often</a:t>
            </a:r>
          </a:p>
          <a:p>
            <a:pPr lvl="1"/>
            <a:r>
              <a:rPr lang="en-US" dirty="0" smtClean="0"/>
              <a:t>Use branches to try new ideas without polluting the master</a:t>
            </a:r>
          </a:p>
          <a:p>
            <a:pPr lvl="1"/>
            <a:r>
              <a:rPr lang="en-US" dirty="0" smtClean="0"/>
              <a:t>Want more </a:t>
            </a:r>
            <a:r>
              <a:rPr lang="en-US" dirty="0" err="1" smtClean="0">
                <a:hlinkClick r:id="rId3"/>
              </a:rPr>
              <a:t>git</a:t>
            </a:r>
            <a:r>
              <a:rPr lang="en-US" dirty="0" smtClean="0">
                <a:hlinkClick r:id="rId3"/>
              </a:rPr>
              <a:t> tutorials?</a:t>
            </a:r>
            <a:endParaRPr lang="en-US" dirty="0" smtClean="0"/>
          </a:p>
          <a:p>
            <a:pPr lvl="1"/>
            <a:endParaRPr lang="en-US" sz="2000" dirty="0"/>
          </a:p>
          <a:p>
            <a:pPr lvl="1"/>
            <a:r>
              <a:rPr lang="en-US" dirty="0" err="1" smtClean="0">
                <a:hlinkClick r:id="rId4"/>
              </a:rPr>
              <a:t>Github</a:t>
            </a:r>
            <a:r>
              <a:rPr lang="en-US" dirty="0" smtClean="0">
                <a:hlinkClick r:id="rId4"/>
              </a:rPr>
              <a:t> </a:t>
            </a:r>
            <a:r>
              <a:rPr lang="mr-IN" dirty="0" smtClean="0"/>
              <a:t>–</a:t>
            </a:r>
            <a:r>
              <a:rPr lang="en-US" dirty="0" smtClean="0"/>
              <a:t> one of many places hosting code repos</a:t>
            </a:r>
          </a:p>
        </p:txBody>
      </p:sp>
      <p:sp>
        <p:nvSpPr>
          <p:cNvPr id="3" name="TextBox 2"/>
          <p:cNvSpPr txBox="1"/>
          <p:nvPr/>
        </p:nvSpPr>
        <p:spPr>
          <a:xfrm>
            <a:off x="8183632" y="6042026"/>
            <a:ext cx="3263503" cy="523220"/>
          </a:xfrm>
          <a:prstGeom prst="rect">
            <a:avLst/>
          </a:prstGeom>
          <a:noFill/>
        </p:spPr>
        <p:txBody>
          <a:bodyPr wrap="square" rtlCol="0">
            <a:spAutoFit/>
          </a:bodyPr>
          <a:lstStyle/>
          <a:p>
            <a:pPr algn="ctr"/>
            <a:r>
              <a:rPr lang="en-US" sz="1400" b="1" dirty="0"/>
              <a:t>"Piled Higher and Deeper" by Jorge Cham</a:t>
            </a:r>
            <a:br>
              <a:rPr lang="en-US" sz="1400" b="1" dirty="0"/>
            </a:br>
            <a:r>
              <a:rPr lang="en-US" sz="1400" b="1" dirty="0" err="1"/>
              <a:t>www.phdcomics.com</a:t>
            </a:r>
            <a:endParaRPr lang="en-US" sz="1400" dirty="0"/>
          </a:p>
        </p:txBody>
      </p:sp>
    </p:spTree>
    <p:extLst>
      <p:ext uri="{BB962C8B-B14F-4D97-AF65-F5344CB8AC3E}">
        <p14:creationId xmlns:p14="http://schemas.microsoft.com/office/powerpoint/2010/main" val="2077046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818" y="230188"/>
            <a:ext cx="3983182" cy="146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Code Formatting</a:t>
            </a:r>
            <a:endParaRPr lang="en-US" dirty="0"/>
          </a:p>
        </p:txBody>
      </p:sp>
      <p:sp>
        <p:nvSpPr>
          <p:cNvPr id="3" name="Content Placeholder 2"/>
          <p:cNvSpPr>
            <a:spLocks noGrp="1"/>
          </p:cNvSpPr>
          <p:nvPr>
            <p:ph idx="1"/>
          </p:nvPr>
        </p:nvSpPr>
        <p:spPr/>
        <p:txBody>
          <a:bodyPr/>
          <a:lstStyle/>
          <a:p>
            <a:r>
              <a:rPr lang="en-US" dirty="0" smtClean="0">
                <a:hlinkClick r:id="rId3"/>
              </a:rPr>
              <a:t>Black</a:t>
            </a:r>
            <a:r>
              <a:rPr lang="en-US" dirty="0"/>
              <a:t>:</a:t>
            </a:r>
            <a:r>
              <a:rPr lang="en-US" dirty="0" smtClean="0"/>
              <a:t> “The Uncompromising Code Formatter”</a:t>
            </a:r>
          </a:p>
          <a:p>
            <a:r>
              <a:rPr lang="en-US" dirty="0" err="1">
                <a:hlinkClick r:id="rId4"/>
              </a:rPr>
              <a:t>i</a:t>
            </a:r>
            <a:r>
              <a:rPr lang="en-US" dirty="0" err="1" smtClean="0">
                <a:hlinkClick r:id="rId4"/>
              </a:rPr>
              <a:t>sort</a:t>
            </a:r>
            <a:r>
              <a:rPr lang="en-US" dirty="0" smtClean="0"/>
              <a:t>: Sort and trim imports; for production code, not notebooks</a:t>
            </a:r>
          </a:p>
          <a:p>
            <a:endParaRPr lang="en-US" dirty="0" smtClean="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773" y="2858102"/>
            <a:ext cx="8151341" cy="3941895"/>
          </a:xfrm>
          <a:prstGeom prst="rect">
            <a:avLst/>
          </a:prstGeom>
        </p:spPr>
      </p:pic>
    </p:spTree>
    <p:extLst>
      <p:ext uri="{BB962C8B-B14F-4D97-AF65-F5344CB8AC3E}">
        <p14:creationId xmlns:p14="http://schemas.microsoft.com/office/powerpoint/2010/main" val="2142585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Readability part 2: comments and </a:t>
            </a:r>
            <a:r>
              <a:rPr lang="en-US" dirty="0" err="1" smtClean="0"/>
              <a:t>autodocs</a:t>
            </a:r>
            <a:endParaRPr lang="en-US" dirty="0"/>
          </a:p>
        </p:txBody>
      </p:sp>
      <p:sp>
        <p:nvSpPr>
          <p:cNvPr id="3" name="Content Placeholder 2"/>
          <p:cNvSpPr>
            <a:spLocks noGrp="1"/>
          </p:cNvSpPr>
          <p:nvPr>
            <p:ph idx="1"/>
          </p:nvPr>
        </p:nvSpPr>
        <p:spPr/>
        <p:txBody>
          <a:bodyPr/>
          <a:lstStyle/>
          <a:p>
            <a:r>
              <a:rPr lang="en-US" dirty="0" err="1" smtClean="0"/>
              <a:t>Docstrings</a:t>
            </a:r>
            <a:r>
              <a:rPr lang="en-US" dirty="0" smtClean="0"/>
              <a:t>: format for writing documentation in Python</a:t>
            </a:r>
          </a:p>
          <a:p>
            <a:r>
              <a:rPr lang="en-US" dirty="0"/>
              <a:t>F</a:t>
            </a:r>
            <a:r>
              <a:rPr lang="en-US" dirty="0" smtClean="0"/>
              <a:t>lavors: </a:t>
            </a:r>
            <a:r>
              <a:rPr lang="en-US" dirty="0">
                <a:hlinkClick r:id="rId2"/>
              </a:rPr>
              <a:t>N</a:t>
            </a:r>
            <a:r>
              <a:rPr lang="en-US" dirty="0" smtClean="0">
                <a:hlinkClick r:id="rId2"/>
              </a:rPr>
              <a:t>umpy</a:t>
            </a:r>
            <a:r>
              <a:rPr lang="en-US" dirty="0" smtClean="0"/>
              <a:t>, </a:t>
            </a:r>
            <a:r>
              <a:rPr lang="en-US" dirty="0" smtClean="0">
                <a:hlinkClick r:id="rId3"/>
              </a:rPr>
              <a:t>Google</a:t>
            </a:r>
            <a:endParaRPr lang="en-US" dirty="0" smtClean="0"/>
          </a:p>
          <a:p>
            <a:pPr lvl="1"/>
            <a:r>
              <a:rPr lang="en-US" dirty="0" smtClean="0"/>
              <a:t>Use </a:t>
            </a:r>
            <a:r>
              <a:rPr lang="en-US" b="1" dirty="0" err="1"/>
              <a:t>numpy</a:t>
            </a:r>
            <a:r>
              <a:rPr lang="en-US" dirty="0"/>
              <a:t> for your projects</a:t>
            </a:r>
            <a:r>
              <a:rPr lang="en-US" dirty="0" smtClean="0"/>
              <a:t>!</a:t>
            </a:r>
          </a:p>
          <a:p>
            <a:r>
              <a:rPr lang="en-US" dirty="0" smtClean="0"/>
              <a:t>Document/</a:t>
            </a:r>
            <a:r>
              <a:rPr lang="en-US" dirty="0" err="1" smtClean="0"/>
              <a:t>Autodocs</a:t>
            </a:r>
            <a:r>
              <a:rPr lang="en-US" dirty="0" smtClean="0"/>
              <a:t>: </a:t>
            </a:r>
            <a:r>
              <a:rPr lang="en-US" dirty="0" smtClean="0">
                <a:hlinkClick r:id="rId4"/>
              </a:rPr>
              <a:t>Sphinx</a:t>
            </a:r>
            <a:endParaRPr lang="en-US" dirty="0" smtClean="0"/>
          </a:p>
          <a:p>
            <a:pPr lvl="1"/>
            <a:r>
              <a:rPr lang="en-US" dirty="0" smtClean="0"/>
              <a:t>Automatically generate code documentation</a:t>
            </a:r>
          </a:p>
          <a:p>
            <a:pPr lvl="1"/>
            <a:r>
              <a:rPr lang="en-US" dirty="0" smtClean="0"/>
              <a:t>Make html, latex, pdf, plain text, etc.</a:t>
            </a:r>
          </a:p>
          <a:p>
            <a:pPr lvl="1"/>
            <a:r>
              <a:rPr lang="en-US" dirty="0" smtClean="0"/>
              <a:t>Use with </a:t>
            </a:r>
            <a:r>
              <a:rPr lang="en-US" dirty="0" smtClean="0">
                <a:hlinkClick r:id="rId5"/>
              </a:rPr>
              <a:t>Read the Docs</a:t>
            </a:r>
            <a:r>
              <a:rPr lang="en-US" dirty="0" smtClean="0"/>
              <a:t> for free hosting</a:t>
            </a:r>
          </a:p>
          <a:p>
            <a:pPr lvl="1"/>
            <a:endParaRPr lang="en-US" dirty="0" smtClean="0"/>
          </a:p>
        </p:txBody>
      </p:sp>
      <p:pic>
        <p:nvPicPr>
          <p:cNvPr id="4098" name="Picture 2" descr="ttps://www.sphinx-doc.org/en/master/_static/sphinxhead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299" y="5462588"/>
            <a:ext cx="3714750" cy="714375"/>
          </a:xfrm>
          <a:prstGeom prst="rect">
            <a:avLst/>
          </a:prstGeom>
          <a:solidFill>
            <a:schemeClr val="accent1">
              <a:lumMod val="75000"/>
            </a:schemeClr>
          </a:solidFill>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1289" y="2302701"/>
            <a:ext cx="4570284" cy="435716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890314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readability </a:t>
            </a:r>
            <a:r>
              <a:rPr lang="mr-IN" dirty="0" smtClean="0"/>
              <a:t>–</a:t>
            </a:r>
            <a:r>
              <a:rPr lang="en-US" dirty="0" smtClean="0"/>
              <a:t> variable names</a:t>
            </a:r>
            <a:endParaRPr lang="en-US" dirty="0"/>
          </a:p>
        </p:txBody>
      </p:sp>
      <p:sp>
        <p:nvSpPr>
          <p:cNvPr id="3" name="Content Placeholder 2"/>
          <p:cNvSpPr>
            <a:spLocks noGrp="1"/>
          </p:cNvSpPr>
          <p:nvPr>
            <p:ph idx="1"/>
          </p:nvPr>
        </p:nvSpPr>
        <p:spPr/>
        <p:txBody>
          <a:bodyPr>
            <a:normAutofit lnSpcReduction="10000"/>
          </a:bodyPr>
          <a:lstStyle/>
          <a:p>
            <a:r>
              <a:rPr lang="en-US" dirty="0" smtClean="0"/>
              <a:t>Context is important</a:t>
            </a:r>
          </a:p>
          <a:p>
            <a:pPr lvl="1"/>
            <a:r>
              <a:rPr lang="en-US" dirty="0" smtClean="0"/>
              <a:t>Internal functions vs public API vs data products?</a:t>
            </a:r>
          </a:p>
          <a:p>
            <a:pPr lvl="1"/>
            <a:r>
              <a:rPr lang="en-US" dirty="0" smtClean="0"/>
              <a:t>Equations implemented in code can make sense to use shorter names</a:t>
            </a:r>
          </a:p>
          <a:p>
            <a:r>
              <a:rPr lang="en-US" dirty="0" smtClean="0"/>
              <a:t>Variable names</a:t>
            </a:r>
          </a:p>
          <a:p>
            <a:pPr lvl="1"/>
            <a:r>
              <a:rPr lang="en-US" dirty="0" smtClean="0"/>
              <a:t>Temperature: temperature, temp, </a:t>
            </a:r>
            <a:r>
              <a:rPr lang="en-US" dirty="0" err="1" smtClean="0"/>
              <a:t>tmp</a:t>
            </a:r>
            <a:r>
              <a:rPr lang="en-US" dirty="0" smtClean="0"/>
              <a:t>, T, </a:t>
            </a:r>
            <a:r>
              <a:rPr lang="en-US" dirty="0" smtClean="0">
                <a:solidFill>
                  <a:schemeClr val="accent1">
                    <a:lumMod val="75000"/>
                  </a:schemeClr>
                </a:solidFill>
                <a:hlinkClick r:id="rId2"/>
              </a:rPr>
              <a:t>sea_water_temperature</a:t>
            </a:r>
            <a:r>
              <a:rPr lang="en-US" dirty="0" smtClean="0"/>
              <a:t>, </a:t>
            </a:r>
            <a:r>
              <a:rPr lang="en-US" dirty="0" err="1" smtClean="0">
                <a:solidFill>
                  <a:schemeClr val="accent1">
                    <a:lumMod val="75000"/>
                  </a:schemeClr>
                </a:solidFill>
                <a:hlinkClick r:id="rId2"/>
              </a:rPr>
              <a:t>sea_surface_skin_temperature</a:t>
            </a:r>
            <a:r>
              <a:rPr lang="en-US" dirty="0" smtClean="0">
                <a:solidFill>
                  <a:schemeClr val="accent1">
                    <a:lumMod val="75000"/>
                  </a:schemeClr>
                </a:solidFill>
              </a:rPr>
              <a:t>, </a:t>
            </a:r>
            <a:r>
              <a:rPr lang="en-US" dirty="0" smtClean="0">
                <a:hlinkClick r:id="rId3"/>
              </a:rPr>
              <a:t>TEMPP681</a:t>
            </a:r>
            <a:r>
              <a:rPr lang="en-US" dirty="0" smtClean="0"/>
              <a:t>, </a:t>
            </a:r>
            <a:r>
              <a:rPr lang="en-US" dirty="0" smtClean="0">
                <a:hlinkClick r:id="rId4"/>
              </a:rPr>
              <a:t>TMESOT01</a:t>
            </a:r>
            <a:endParaRPr lang="en-US" dirty="0" smtClean="0">
              <a:solidFill>
                <a:schemeClr val="accent1">
                  <a:lumMod val="75000"/>
                </a:schemeClr>
              </a:solidFill>
            </a:endParaRPr>
          </a:p>
          <a:p>
            <a:r>
              <a:rPr lang="en-US" dirty="0" smtClean="0"/>
              <a:t>Those names in blue are from standard vocabularies</a:t>
            </a:r>
          </a:p>
          <a:p>
            <a:pPr lvl="1"/>
            <a:r>
              <a:rPr lang="en-US" dirty="0" smtClean="0"/>
              <a:t>Controlled, publically available, names added after proposal process</a:t>
            </a:r>
          </a:p>
          <a:p>
            <a:pPr lvl="1"/>
            <a:r>
              <a:rPr lang="en-US" dirty="0" smtClean="0"/>
              <a:t>Group Examples: </a:t>
            </a:r>
            <a:r>
              <a:rPr lang="en-US" dirty="0" smtClean="0">
                <a:hlinkClick r:id="rId2"/>
              </a:rPr>
              <a:t>CF</a:t>
            </a:r>
            <a:r>
              <a:rPr lang="en-US" dirty="0" smtClean="0"/>
              <a:t>, </a:t>
            </a:r>
            <a:r>
              <a:rPr lang="en-US" dirty="0" smtClean="0">
                <a:hlinkClick r:id="rId5"/>
              </a:rPr>
              <a:t>SeaVox</a:t>
            </a:r>
            <a:r>
              <a:rPr lang="en-US" dirty="0" smtClean="0"/>
              <a:t>, </a:t>
            </a:r>
            <a:r>
              <a:rPr lang="en-US" dirty="0" smtClean="0">
                <a:hlinkClick r:id="rId6"/>
              </a:rPr>
              <a:t>BODC</a:t>
            </a:r>
            <a:endParaRPr lang="en-US" dirty="0" smtClean="0"/>
          </a:p>
          <a:p>
            <a:r>
              <a:rPr lang="en-US" dirty="0" smtClean="0"/>
              <a:t>Someone should write a tool that checks files and converts to standard vocabulary names?</a:t>
            </a:r>
          </a:p>
        </p:txBody>
      </p:sp>
    </p:spTree>
    <p:extLst>
      <p:ext uri="{BB962C8B-B14F-4D97-AF65-F5344CB8AC3E}">
        <p14:creationId xmlns:p14="http://schemas.microsoft.com/office/powerpoint/2010/main" val="339516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tps://www.python.org/static/community_logos/python-logo-master-v3-T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635" y="1341534"/>
            <a:ext cx="3880022" cy="1310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Advanced Software Engineering</a:t>
            </a:r>
            <a:endParaRPr lang="en-US" dirty="0"/>
          </a:p>
        </p:txBody>
      </p:sp>
      <p:sp>
        <p:nvSpPr>
          <p:cNvPr id="3" name="Content Placeholder 2"/>
          <p:cNvSpPr>
            <a:spLocks noGrp="1"/>
          </p:cNvSpPr>
          <p:nvPr>
            <p:ph idx="1"/>
          </p:nvPr>
        </p:nvSpPr>
        <p:spPr>
          <a:xfrm>
            <a:off x="838200" y="1825625"/>
            <a:ext cx="10515600" cy="4578006"/>
          </a:xfrm>
        </p:spPr>
        <p:txBody>
          <a:bodyPr>
            <a:normAutofit fontScale="92500" lnSpcReduction="20000"/>
          </a:bodyPr>
          <a:lstStyle/>
          <a:p>
            <a:pPr marL="228600" lvl="1">
              <a:spcBef>
                <a:spcPts val="1000"/>
              </a:spcBef>
            </a:pPr>
            <a:r>
              <a:rPr lang="en-US" sz="2800" dirty="0" smtClean="0"/>
              <a:t>Python language power features:</a:t>
            </a:r>
          </a:p>
          <a:p>
            <a:pPr marL="685800" lvl="2">
              <a:spcBef>
                <a:spcPts val="1000"/>
              </a:spcBef>
            </a:pPr>
            <a:r>
              <a:rPr lang="en-US" sz="2400" dirty="0" smtClean="0"/>
              <a:t>Decorators, factories</a:t>
            </a:r>
            <a:r>
              <a:rPr lang="en-US" sz="2400" dirty="0"/>
              <a:t>, list comprehensions, etc</a:t>
            </a:r>
            <a:r>
              <a:rPr lang="en-US" sz="2400" dirty="0" smtClean="0"/>
              <a:t>.</a:t>
            </a:r>
          </a:p>
          <a:p>
            <a:r>
              <a:rPr lang="en-US" dirty="0" smtClean="0"/>
              <a:t>APIs</a:t>
            </a:r>
          </a:p>
          <a:p>
            <a:pPr lvl="1"/>
            <a:r>
              <a:rPr lang="en-US" dirty="0" smtClean="0"/>
              <a:t>Data: JSON, YAML, XML, REST, SOAP, etc.</a:t>
            </a:r>
          </a:p>
          <a:p>
            <a:r>
              <a:rPr lang="en-US" dirty="0" smtClean="0">
                <a:hlinkClick r:id="rId4"/>
              </a:rPr>
              <a:t>Packaging</a:t>
            </a:r>
            <a:endParaRPr lang="en-US" dirty="0" smtClean="0"/>
          </a:p>
          <a:p>
            <a:pPr lvl="1"/>
            <a:r>
              <a:rPr lang="en-US" dirty="0" smtClean="0"/>
              <a:t>Version schemes</a:t>
            </a:r>
          </a:p>
          <a:p>
            <a:r>
              <a:rPr lang="en-US" dirty="0" smtClean="0"/>
              <a:t>Continuous Integration (CI)</a:t>
            </a:r>
          </a:p>
          <a:p>
            <a:pPr lvl="1"/>
            <a:r>
              <a:rPr lang="en-US" dirty="0" smtClean="0"/>
              <a:t>Special mention: </a:t>
            </a:r>
            <a:r>
              <a:rPr lang="en-US" dirty="0" smtClean="0">
                <a:hlinkClick r:id="rId5"/>
              </a:rPr>
              <a:t>Pre-commit</a:t>
            </a:r>
            <a:endParaRPr lang="en-US" dirty="0" smtClean="0"/>
          </a:p>
          <a:p>
            <a:r>
              <a:rPr lang="en-US" dirty="0" smtClean="0">
                <a:hlinkClick r:id="rId6"/>
              </a:rPr>
              <a:t>Tests</a:t>
            </a:r>
            <a:endParaRPr lang="en-US" dirty="0" smtClean="0"/>
          </a:p>
          <a:p>
            <a:pPr lvl="1"/>
            <a:r>
              <a:rPr lang="en-US" dirty="0" smtClean="0"/>
              <a:t>Unit, system/holistic</a:t>
            </a:r>
          </a:p>
          <a:p>
            <a:r>
              <a:rPr lang="en-US" dirty="0" smtClean="0"/>
              <a:t>Images/Containers</a:t>
            </a:r>
          </a:p>
          <a:p>
            <a:r>
              <a:rPr lang="en-US" dirty="0" smtClean="0"/>
              <a:t>“Better is the enemy of good”</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6635" y="3102894"/>
            <a:ext cx="3677165" cy="1151262"/>
          </a:xfrm>
          <a:prstGeom prst="rect">
            <a:avLst/>
          </a:prstGeom>
        </p:spPr>
      </p:pic>
      <p:pic>
        <p:nvPicPr>
          <p:cNvPr id="9218" name="Picture 2" descr="ttps://www.docker.com/sites/default/files/d8/2019-07/Moby-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5886" y="4418654"/>
            <a:ext cx="2767914" cy="198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205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Licensing Code and Datasets</a:t>
            </a:r>
            <a:endParaRPr lang="en-US" dirty="0"/>
          </a:p>
        </p:txBody>
      </p:sp>
      <p:sp>
        <p:nvSpPr>
          <p:cNvPr id="3" name="Content Placeholder 2"/>
          <p:cNvSpPr>
            <a:spLocks noGrp="1"/>
          </p:cNvSpPr>
          <p:nvPr>
            <p:ph idx="1"/>
          </p:nvPr>
        </p:nvSpPr>
        <p:spPr>
          <a:xfrm>
            <a:off x="838200" y="1825625"/>
            <a:ext cx="6585692" cy="4351338"/>
          </a:xfrm>
        </p:spPr>
        <p:txBody>
          <a:bodyPr>
            <a:normAutofit/>
          </a:bodyPr>
          <a:lstStyle/>
          <a:p>
            <a:r>
              <a:rPr lang="en-US" dirty="0" smtClean="0"/>
              <a:t>Tool to help you choose: </a:t>
            </a:r>
            <a:r>
              <a:rPr lang="en-US" dirty="0" smtClean="0">
                <a:hlinkClick r:id="rId3"/>
              </a:rPr>
              <a:t>https</a:t>
            </a:r>
            <a:r>
              <a:rPr lang="en-US" dirty="0">
                <a:hlinkClick r:id="rId3"/>
              </a:rPr>
              <a:t>://choosealicense.com</a:t>
            </a:r>
            <a:r>
              <a:rPr lang="en-US" dirty="0" smtClean="0">
                <a:hlinkClick r:id="rId3"/>
              </a:rPr>
              <a:t>/</a:t>
            </a:r>
            <a:endParaRPr lang="en-US" dirty="0" smtClean="0"/>
          </a:p>
          <a:p>
            <a:pPr lvl="1"/>
            <a:r>
              <a:rPr lang="en-US" dirty="0" smtClean="0"/>
              <a:t>Software: MIT, BSD</a:t>
            </a:r>
          </a:p>
          <a:p>
            <a:pPr lvl="1"/>
            <a:r>
              <a:rPr lang="en-US" dirty="0" smtClean="0"/>
              <a:t>Data: CC</a:t>
            </a:r>
          </a:p>
          <a:p>
            <a:r>
              <a:rPr lang="en-US" dirty="0" smtClean="0">
                <a:hlinkClick r:id="rId4"/>
              </a:rPr>
              <a:t>USA </a:t>
            </a:r>
            <a:r>
              <a:rPr lang="en-US" dirty="0" smtClean="0">
                <a:hlinkClick r:id="rId4"/>
              </a:rPr>
              <a:t>federal government </a:t>
            </a:r>
            <a:r>
              <a:rPr lang="en-US" dirty="0">
                <a:hlinkClick r:id="rId4"/>
              </a:rPr>
              <a:t>data licenses</a:t>
            </a:r>
            <a:r>
              <a:rPr lang="en-US" dirty="0" smtClean="0"/>
              <a:t>: </a:t>
            </a:r>
            <a:r>
              <a:rPr lang="en-US" dirty="0" smtClean="0">
                <a:hlinkClick r:id="rId5"/>
              </a:rPr>
              <a:t>ODC</a:t>
            </a:r>
            <a:r>
              <a:rPr lang="en-US" dirty="0" smtClean="0"/>
              <a:t>, </a:t>
            </a:r>
            <a:r>
              <a:rPr lang="en-US" dirty="0" smtClean="0">
                <a:hlinkClick r:id="rId6"/>
              </a:rPr>
              <a:t>CC</a:t>
            </a:r>
            <a:r>
              <a:rPr lang="en-US" dirty="0" smtClean="0"/>
              <a:t>, </a:t>
            </a:r>
            <a:r>
              <a:rPr lang="en-US" dirty="0" smtClean="0">
                <a:hlinkClick r:id="rId7"/>
              </a:rPr>
              <a:t>GNU</a:t>
            </a:r>
            <a:r>
              <a:rPr lang="en-US" dirty="0" smtClean="0"/>
              <a:t> (</a:t>
            </a:r>
            <a:r>
              <a:rPr lang="en-US" dirty="0" smtClean="0">
                <a:hlinkClick r:id="rId8"/>
              </a:rPr>
              <a:t>Federal only</a:t>
            </a:r>
            <a:r>
              <a:rPr lang="en-US" dirty="0" smtClean="0"/>
              <a:t>)</a:t>
            </a:r>
          </a:p>
          <a:p>
            <a:r>
              <a:rPr lang="en-US" dirty="0" smtClean="0">
                <a:hlinkClick r:id="rId9"/>
              </a:rPr>
              <a:t>Publically funded data</a:t>
            </a:r>
            <a:r>
              <a:rPr lang="en-US" dirty="0" smtClean="0"/>
              <a:t> must be open access, data centers may license holdings</a:t>
            </a:r>
          </a:p>
          <a:p>
            <a:r>
              <a:rPr lang="en-US" dirty="0" smtClean="0"/>
              <a:t>If no license is stated, a proprietary license is assumed - “</a:t>
            </a:r>
            <a:r>
              <a:rPr lang="en-US" dirty="0" smtClean="0">
                <a:hlinkClick r:id="rId10"/>
              </a:rPr>
              <a:t>all rights reserved</a:t>
            </a:r>
            <a:r>
              <a:rPr lang="en-US" dirty="0" smtClean="0"/>
              <a:t>”</a:t>
            </a:r>
            <a:endParaRPr lang="en-US" dirty="0"/>
          </a:p>
        </p:txBody>
      </p:sp>
      <p:pic>
        <p:nvPicPr>
          <p:cNvPr id="10242" name="Picture 2" descr="IT-License-transparent.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0191" y="139594"/>
            <a:ext cx="1395114" cy="10435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tps://www.gnu.org/graphics/gplv3-127x5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81202" y="1447800"/>
            <a:ext cx="12096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tps://mirrors.creativecommons.org/presskit/logos/cc.logo.lar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3892" y="230188"/>
            <a:ext cx="2534794" cy="60483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g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3892" y="2683837"/>
            <a:ext cx="4091413" cy="3628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23892" y="6311900"/>
            <a:ext cx="4278094" cy="307777"/>
          </a:xfrm>
          <a:prstGeom prst="rect">
            <a:avLst/>
          </a:prstGeom>
        </p:spPr>
        <p:txBody>
          <a:bodyPr wrap="none">
            <a:spAutoFit/>
          </a:bodyPr>
          <a:lstStyle/>
          <a:p>
            <a:r>
              <a:rPr lang="en-US" sz="1400" dirty="0" err="1"/>
              <a:t>doi</a:t>
            </a:r>
            <a:r>
              <a:rPr lang="en-US" sz="1400" dirty="0"/>
              <a:t>: </a:t>
            </a:r>
            <a:r>
              <a:rPr lang="en-US" sz="1400" dirty="0">
                <a:hlinkClick r:id="rId15"/>
              </a:rPr>
              <a:t>https://doi.org/10.1371/journal.pcbi.1002598.g002</a:t>
            </a:r>
            <a:endParaRPr lang="en-US" sz="1400" dirty="0"/>
          </a:p>
        </p:txBody>
      </p:sp>
      <p:pic>
        <p:nvPicPr>
          <p:cNvPr id="10250" name="Picture 10" descr="SD License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44036" y="1027906"/>
            <a:ext cx="1325562" cy="132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281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DOIs for Fun and Profit: Pt. 1</a:t>
            </a:r>
            <a:endParaRPr lang="en-US" dirty="0"/>
          </a:p>
        </p:txBody>
      </p:sp>
      <p:sp>
        <p:nvSpPr>
          <p:cNvPr id="3" name="Content Placeholder 2"/>
          <p:cNvSpPr>
            <a:spLocks noGrp="1"/>
          </p:cNvSpPr>
          <p:nvPr>
            <p:ph idx="1"/>
          </p:nvPr>
        </p:nvSpPr>
        <p:spPr/>
        <p:txBody>
          <a:bodyPr>
            <a:normAutofit/>
          </a:bodyPr>
          <a:lstStyle/>
          <a:p>
            <a:r>
              <a:rPr lang="en-US" dirty="0" smtClean="0"/>
              <a:t>DOI </a:t>
            </a:r>
            <a:r>
              <a:rPr lang="mr-IN" dirty="0" smtClean="0"/>
              <a:t>–</a:t>
            </a:r>
            <a:r>
              <a:rPr lang="en-US" dirty="0" smtClean="0"/>
              <a:t> Digital Object Identifier, can be made by many organizations</a:t>
            </a:r>
          </a:p>
          <a:p>
            <a:pPr lvl="1"/>
            <a:r>
              <a:rPr lang="en-US" dirty="0" smtClean="0"/>
              <a:t>Your institution may do so, but you don’t need to use them</a:t>
            </a:r>
          </a:p>
          <a:p>
            <a:pPr lvl="1"/>
            <a:r>
              <a:rPr lang="en-US" dirty="0" err="1" smtClean="0"/>
              <a:t>Zenodo</a:t>
            </a:r>
            <a:r>
              <a:rPr lang="en-US" dirty="0" smtClean="0"/>
              <a:t> is broadly available for all</a:t>
            </a:r>
          </a:p>
          <a:p>
            <a:r>
              <a:rPr lang="en-US" dirty="0" smtClean="0"/>
              <a:t>Making DOIs for code</a:t>
            </a:r>
          </a:p>
          <a:p>
            <a:pPr lvl="1"/>
            <a:r>
              <a:rPr lang="en-US" dirty="0">
                <a:hlinkClick r:id="rId3"/>
              </a:rPr>
              <a:t>https://guides.github.com/activities/citable-code</a:t>
            </a:r>
            <a:r>
              <a:rPr lang="en-US" dirty="0" smtClean="0">
                <a:hlinkClick r:id="rId3"/>
              </a:rPr>
              <a:t>/</a:t>
            </a:r>
            <a:endParaRPr lang="en-US" dirty="0"/>
          </a:p>
          <a:p>
            <a:r>
              <a:rPr lang="en-US" dirty="0" smtClean="0"/>
              <a:t>Making DOIs for data</a:t>
            </a:r>
          </a:p>
          <a:p>
            <a:pPr lvl="1"/>
            <a:r>
              <a:rPr lang="en-US" dirty="0" smtClean="0">
                <a:hlinkClick r:id="rId3"/>
              </a:rPr>
              <a:t>https://www.zenodo.org/</a:t>
            </a:r>
          </a:p>
          <a:p>
            <a:pPr lvl="1"/>
            <a:r>
              <a:rPr lang="en-US" dirty="0" smtClean="0"/>
              <a:t>Your institution may be able to </a:t>
            </a:r>
            <a:r>
              <a:rPr lang="en-US" dirty="0" smtClean="0">
                <a:hlinkClick r:id="rId4"/>
              </a:rPr>
              <a:t>make DOIs</a:t>
            </a:r>
            <a:endParaRPr lang="en-US" dirty="0" smtClean="0"/>
          </a:p>
          <a:p>
            <a:endParaRPr lang="en-US" dirty="0"/>
          </a:p>
        </p:txBody>
      </p:sp>
      <p:pic>
        <p:nvPicPr>
          <p:cNvPr id="12290"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1300" y="589756"/>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0144" y="646906"/>
            <a:ext cx="1905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ttps://datacite.org/asset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9276" y="5253029"/>
            <a:ext cx="4174524" cy="1369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222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DOIs for Fun and Profit: Pt. 2</a:t>
            </a:r>
            <a:endParaRPr lang="en-US" dirty="0"/>
          </a:p>
        </p:txBody>
      </p:sp>
      <p:sp>
        <p:nvSpPr>
          <p:cNvPr id="3" name="Content Placeholder 2"/>
          <p:cNvSpPr>
            <a:spLocks noGrp="1"/>
          </p:cNvSpPr>
          <p:nvPr>
            <p:ph idx="1"/>
          </p:nvPr>
        </p:nvSpPr>
        <p:spPr/>
        <p:txBody>
          <a:bodyPr/>
          <a:lstStyle/>
          <a:p>
            <a:r>
              <a:rPr lang="en-US" dirty="0" smtClean="0"/>
              <a:t>Citing DOIs:</a:t>
            </a:r>
          </a:p>
          <a:p>
            <a:pPr lvl="1"/>
            <a:r>
              <a:rPr lang="en-US" dirty="0" err="1" smtClean="0"/>
              <a:t>Zenodo</a:t>
            </a:r>
            <a:r>
              <a:rPr lang="en-US" dirty="0" smtClean="0"/>
              <a:t>: lets look at </a:t>
            </a:r>
            <a:r>
              <a:rPr lang="pt-BR" b="1" dirty="0" smtClean="0">
                <a:hlinkClick r:id="rId3"/>
              </a:rPr>
              <a:t>10.5281/zenodo.1256998</a:t>
            </a:r>
            <a:r>
              <a:rPr lang="pt-BR" b="1" dirty="0" smtClean="0"/>
              <a:t> </a:t>
            </a:r>
          </a:p>
          <a:p>
            <a:pPr lvl="2"/>
            <a:r>
              <a:rPr lang="en-US" dirty="0" smtClean="0"/>
              <a:t>Choose citation style</a:t>
            </a:r>
          </a:p>
          <a:p>
            <a:pPr lvl="1"/>
            <a:r>
              <a:rPr lang="en-US" dirty="0" smtClean="0"/>
              <a:t>Online tool: </a:t>
            </a:r>
            <a:r>
              <a:rPr lang="en-US" dirty="0" smtClean="0">
                <a:hlinkClick r:id="rId4"/>
              </a:rPr>
              <a:t>https://citation.crosscite.org/</a:t>
            </a:r>
            <a:endParaRPr lang="en-US" dirty="0" smtClean="0"/>
          </a:p>
          <a:p>
            <a:pPr lvl="2"/>
            <a:r>
              <a:rPr lang="is-IS" dirty="0" smtClean="0"/>
              <a:t>10.7942/C2008W, “american-geophysical-union”, “en-US”</a:t>
            </a:r>
            <a:endParaRPr lang="en-US" dirty="0" smtClean="0"/>
          </a:p>
          <a:p>
            <a:r>
              <a:rPr lang="en-US" dirty="0" smtClean="0"/>
              <a:t>These tools depend on the DOI fields being filled out properly, so you don’t have to manually form them</a:t>
            </a:r>
          </a:p>
          <a:p>
            <a:pPr lvl="1"/>
            <a:r>
              <a:rPr lang="en-US" dirty="0" smtClean="0"/>
              <a:t>Otherwise, follow recommended style</a:t>
            </a:r>
          </a:p>
          <a:p>
            <a:endParaRPr lang="en-US" dirty="0"/>
          </a:p>
        </p:txBody>
      </p:sp>
      <p:pic>
        <p:nvPicPr>
          <p:cNvPr id="11266"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1300" y="589756"/>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9092" y="646906"/>
            <a:ext cx="1905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015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729" y="2591307"/>
            <a:ext cx="11578281" cy="1325563"/>
          </a:xfrm>
        </p:spPr>
        <p:txBody>
          <a:bodyPr/>
          <a:lstStyle/>
          <a:p>
            <a:pPr algn="ctr"/>
            <a:r>
              <a:rPr lang="en-US" dirty="0" smtClean="0"/>
              <a:t>Questions?</a:t>
            </a:r>
            <a:endParaRPr lang="en-US" dirty="0"/>
          </a:p>
        </p:txBody>
      </p:sp>
      <p:sp>
        <p:nvSpPr>
          <p:cNvPr id="3" name="Rectangle 2"/>
          <p:cNvSpPr/>
          <p:nvPr/>
        </p:nvSpPr>
        <p:spPr>
          <a:xfrm>
            <a:off x="3671673" y="3916870"/>
            <a:ext cx="4940391" cy="707886"/>
          </a:xfrm>
          <a:prstGeom prst="rect">
            <a:avLst/>
          </a:prstGeom>
        </p:spPr>
        <p:txBody>
          <a:bodyPr wrap="none">
            <a:spAutoFit/>
          </a:bodyPr>
          <a:lstStyle/>
          <a:p>
            <a:pPr algn="ctr"/>
            <a:r>
              <a:rPr lang="en-US" sz="2000" dirty="0" smtClean="0"/>
              <a:t>Want the slides? (DOI coming)</a:t>
            </a:r>
            <a:endParaRPr lang="en-US" sz="2000" dirty="0" smtClean="0">
              <a:hlinkClick r:id="rId3"/>
            </a:endParaRPr>
          </a:p>
          <a:p>
            <a:pPr algn="ctr"/>
            <a:r>
              <a:rPr lang="en-US" sz="2000" dirty="0" smtClean="0">
                <a:hlinkClick r:id="rId3"/>
              </a:rPr>
              <a:t>https</a:t>
            </a:r>
            <a:r>
              <a:rPr lang="en-US" sz="2000" dirty="0">
                <a:hlinkClick r:id="rId3"/>
              </a:rPr>
              <a:t>://github.com/asx-/</a:t>
            </a:r>
            <a:r>
              <a:rPr lang="en-US" sz="2000" dirty="0" smtClean="0">
                <a:hlinkClick r:id="rId3"/>
              </a:rPr>
              <a:t>reproducible-science</a:t>
            </a:r>
            <a:endParaRPr lang="en-US" sz="2000" dirty="0"/>
          </a:p>
        </p:txBody>
      </p:sp>
    </p:spTree>
    <p:extLst>
      <p:ext uri="{BB962C8B-B14F-4D97-AF65-F5344CB8AC3E}">
        <p14:creationId xmlns:p14="http://schemas.microsoft.com/office/powerpoint/2010/main" val="470365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Appendix A: Python Libraries You Might Not Be Using But Should</a:t>
            </a:r>
            <a:endParaRPr lang="en-US" dirty="0"/>
          </a:p>
        </p:txBody>
      </p:sp>
      <p:sp>
        <p:nvSpPr>
          <p:cNvPr id="3" name="Content Placeholder 2"/>
          <p:cNvSpPr>
            <a:spLocks noGrp="1"/>
          </p:cNvSpPr>
          <p:nvPr>
            <p:ph idx="1"/>
          </p:nvPr>
        </p:nvSpPr>
        <p:spPr>
          <a:xfrm>
            <a:off x="838200" y="1825625"/>
            <a:ext cx="5146964" cy="4351338"/>
          </a:xfrm>
        </p:spPr>
        <p:txBody>
          <a:bodyPr/>
          <a:lstStyle/>
          <a:p>
            <a:r>
              <a:rPr lang="en-US" dirty="0" smtClean="0"/>
              <a:t>Official Standard Libraries</a:t>
            </a:r>
          </a:p>
          <a:p>
            <a:pPr lvl="1"/>
            <a:r>
              <a:rPr lang="en-US" dirty="0">
                <a:hlinkClick r:id="rId3"/>
              </a:rPr>
              <a:t>Exceptions</a:t>
            </a:r>
            <a:r>
              <a:rPr lang="en-US" dirty="0"/>
              <a:t> </a:t>
            </a:r>
            <a:r>
              <a:rPr lang="mr-IN" dirty="0"/>
              <a:t>–</a:t>
            </a:r>
            <a:r>
              <a:rPr lang="en-US" dirty="0"/>
              <a:t> Catch warnings and errors and not fail</a:t>
            </a:r>
          </a:p>
          <a:p>
            <a:pPr lvl="1"/>
            <a:r>
              <a:rPr lang="en-US" dirty="0" smtClean="0">
                <a:hlinkClick r:id="rId4"/>
              </a:rPr>
              <a:t>Logging</a:t>
            </a:r>
            <a:r>
              <a:rPr lang="en-US" dirty="0" smtClean="0"/>
              <a:t> </a:t>
            </a:r>
            <a:r>
              <a:rPr lang="mr-IN" dirty="0" smtClean="0"/>
              <a:t>–</a:t>
            </a:r>
            <a:r>
              <a:rPr lang="en-US" dirty="0" smtClean="0"/>
              <a:t> Put logs out to files, different priority levels instead of print statements</a:t>
            </a:r>
          </a:p>
          <a:p>
            <a:pPr lvl="1"/>
            <a:r>
              <a:rPr lang="en-US" dirty="0" smtClean="0">
                <a:hlinkClick r:id="rId5"/>
              </a:rPr>
              <a:t>Pathlib</a:t>
            </a:r>
            <a:r>
              <a:rPr lang="en-US" dirty="0" smtClean="0"/>
              <a:t> </a:t>
            </a:r>
            <a:r>
              <a:rPr lang="mr-IN" dirty="0" smtClean="0"/>
              <a:t>–</a:t>
            </a:r>
            <a:r>
              <a:rPr lang="en-US" dirty="0" smtClean="0"/>
              <a:t> Current and easy way of interacting with paths</a:t>
            </a:r>
          </a:p>
          <a:p>
            <a:pPr lvl="1"/>
            <a:r>
              <a:rPr lang="en-US" dirty="0" smtClean="0">
                <a:hlinkClick r:id="rId6"/>
              </a:rPr>
              <a:t>Pdb</a:t>
            </a:r>
            <a:r>
              <a:rPr lang="en-US" dirty="0" smtClean="0"/>
              <a:t> </a:t>
            </a:r>
            <a:r>
              <a:rPr lang="mr-IN" dirty="0" smtClean="0"/>
              <a:t>–</a:t>
            </a:r>
            <a:r>
              <a:rPr lang="en-US" dirty="0" smtClean="0"/>
              <a:t> Python debugger</a:t>
            </a:r>
          </a:p>
          <a:p>
            <a:pPr lvl="1"/>
            <a:endParaRPr lang="en-US" dirty="0" smtClean="0"/>
          </a:p>
          <a:p>
            <a:pPr lvl="1"/>
            <a:endParaRPr lang="en-US" dirty="0" smtClean="0"/>
          </a:p>
          <a:p>
            <a:pPr lvl="1"/>
            <a:endParaRPr lang="en-US" dirty="0"/>
          </a:p>
        </p:txBody>
      </p:sp>
      <p:sp>
        <p:nvSpPr>
          <p:cNvPr id="4" name="Content Placeholder 2"/>
          <p:cNvSpPr txBox="1">
            <a:spLocks/>
          </p:cNvSpPr>
          <p:nvPr/>
        </p:nvSpPr>
        <p:spPr>
          <a:xfrm>
            <a:off x="5985164" y="1825625"/>
            <a:ext cx="51469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Community Standard Libraries</a:t>
            </a:r>
          </a:p>
          <a:p>
            <a:pPr lvl="1"/>
            <a:r>
              <a:rPr lang="en-US" dirty="0" smtClean="0">
                <a:hlinkClick r:id="rId7"/>
              </a:rPr>
              <a:t>Pytest</a:t>
            </a:r>
            <a:r>
              <a:rPr lang="en-US" dirty="0" smtClean="0"/>
              <a:t> </a:t>
            </a:r>
            <a:r>
              <a:rPr lang="mr-IN" dirty="0" smtClean="0"/>
              <a:t>–</a:t>
            </a:r>
            <a:r>
              <a:rPr lang="en-US" dirty="0" smtClean="0"/>
              <a:t> Testing framework</a:t>
            </a:r>
          </a:p>
          <a:p>
            <a:pPr lvl="1"/>
            <a:r>
              <a:rPr lang="en-US" dirty="0" smtClean="0">
                <a:hlinkClick r:id="rId8"/>
              </a:rPr>
              <a:t>SciPy</a:t>
            </a:r>
            <a:r>
              <a:rPr lang="en-US" dirty="0" smtClean="0"/>
              <a:t> Stack </a:t>
            </a:r>
            <a:r>
              <a:rPr lang="mr-IN" dirty="0" smtClean="0"/>
              <a:t>–</a:t>
            </a:r>
            <a:r>
              <a:rPr lang="en-US" dirty="0" smtClean="0"/>
              <a:t> basic tools for scientific computing</a:t>
            </a:r>
          </a:p>
          <a:p>
            <a:pPr lvl="1"/>
            <a:r>
              <a:rPr lang="en-US" dirty="0" smtClean="0"/>
              <a:t>Plotting </a:t>
            </a:r>
            <a:r>
              <a:rPr lang="mr-IN" dirty="0" smtClean="0"/>
              <a:t>–</a:t>
            </a:r>
            <a:r>
              <a:rPr lang="en-US" dirty="0" smtClean="0"/>
              <a:t> </a:t>
            </a:r>
            <a:r>
              <a:rPr lang="en-US" dirty="0" smtClean="0">
                <a:hlinkClick r:id="rId9"/>
              </a:rPr>
              <a:t>Cartopy</a:t>
            </a:r>
            <a:r>
              <a:rPr lang="en-US" dirty="0" smtClean="0"/>
              <a:t>, </a:t>
            </a:r>
            <a:r>
              <a:rPr lang="en-US" dirty="0" smtClean="0">
                <a:hlinkClick r:id="rId10"/>
              </a:rPr>
              <a:t>Holoviews</a:t>
            </a:r>
            <a:r>
              <a:rPr lang="en-US" dirty="0" smtClean="0"/>
              <a:t>, </a:t>
            </a:r>
            <a:r>
              <a:rPr lang="en-US" dirty="0" smtClean="0">
                <a:hlinkClick r:id="rId11"/>
              </a:rPr>
              <a:t>Matplotlib</a:t>
            </a:r>
            <a:endParaRPr lang="en-US" dirty="0" smtClean="0"/>
          </a:p>
          <a:p>
            <a:pPr lvl="1"/>
            <a:r>
              <a:rPr lang="en-US" dirty="0" smtClean="0"/>
              <a:t>Cloud Data </a:t>
            </a:r>
            <a:r>
              <a:rPr lang="mr-IN" dirty="0" smtClean="0"/>
              <a:t>–</a:t>
            </a:r>
            <a:r>
              <a:rPr lang="en-US" dirty="0" smtClean="0"/>
              <a:t> </a:t>
            </a:r>
            <a:r>
              <a:rPr lang="en-US" dirty="0" err="1" smtClean="0">
                <a:hlinkClick r:id="rId12"/>
              </a:rPr>
              <a:t>xarray</a:t>
            </a:r>
            <a:r>
              <a:rPr lang="en-US" dirty="0" smtClean="0"/>
              <a:t>, </a:t>
            </a:r>
            <a:r>
              <a:rPr lang="en-US" dirty="0" err="1" smtClean="0">
                <a:hlinkClick r:id="rId13"/>
              </a:rPr>
              <a:t>dask</a:t>
            </a:r>
            <a:r>
              <a:rPr lang="en-US" dirty="0" smtClean="0"/>
              <a:t>, </a:t>
            </a:r>
            <a:r>
              <a:rPr lang="en-US" dirty="0" err="1" smtClean="0">
                <a:hlinkClick r:id="rId14"/>
              </a:rPr>
              <a:t>zarr</a:t>
            </a:r>
            <a:r>
              <a:rPr lang="en-US" dirty="0" smtClean="0"/>
              <a:t> </a:t>
            </a:r>
          </a:p>
          <a:p>
            <a:pPr lvl="1"/>
            <a:r>
              <a:rPr lang="en-US" dirty="0" smtClean="0"/>
              <a:t>(Bonus) </a:t>
            </a:r>
            <a:r>
              <a:rPr lang="en-US" dirty="0" smtClean="0">
                <a:hlinkClick r:id="rId15"/>
              </a:rPr>
              <a:t>NumFOCUS</a:t>
            </a:r>
            <a:r>
              <a:rPr lang="en-US" dirty="0" smtClean="0"/>
              <a:t> </a:t>
            </a:r>
            <a:r>
              <a:rPr lang="mr-IN" dirty="0" smtClean="0"/>
              <a:t>–</a:t>
            </a:r>
            <a:r>
              <a:rPr lang="en-US" dirty="0" smtClean="0"/>
              <a:t> Foundation that funds a number of science focused Python projects and other software</a:t>
            </a:r>
          </a:p>
          <a:p>
            <a:pPr lvl="1"/>
            <a:endParaRPr lang="en-US" dirty="0" smtClean="0"/>
          </a:p>
          <a:p>
            <a:pPr lvl="1"/>
            <a:endParaRPr lang="en-US" dirty="0"/>
          </a:p>
        </p:txBody>
      </p:sp>
    </p:spTree>
    <p:extLst>
      <p:ext uri="{BB962C8B-B14F-4D97-AF65-F5344CB8AC3E}">
        <p14:creationId xmlns:p14="http://schemas.microsoft.com/office/powerpoint/2010/main" val="1099055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ttps://www.force11.org/sites/default/files/logo-horizontal-large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510" y="2736191"/>
            <a:ext cx="2675106" cy="1404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(Oceanography) Data Stewards Salad</a:t>
            </a:r>
            <a:endParaRPr lang="en-US" dirty="0"/>
          </a:p>
        </p:txBody>
      </p:sp>
      <p:sp>
        <p:nvSpPr>
          <p:cNvPr id="3" name="Content Placeholder 2"/>
          <p:cNvSpPr>
            <a:spLocks noGrp="1"/>
          </p:cNvSpPr>
          <p:nvPr>
            <p:ph idx="1"/>
          </p:nvPr>
        </p:nvSpPr>
        <p:spPr>
          <a:xfrm>
            <a:off x="838199" y="1825625"/>
            <a:ext cx="5235479" cy="3553492"/>
          </a:xfrm>
        </p:spPr>
        <p:txBody>
          <a:bodyPr numCol="2">
            <a:normAutofit/>
          </a:bodyPr>
          <a:lstStyle/>
          <a:p>
            <a:r>
              <a:rPr lang="en-US" dirty="0">
                <a:hlinkClick r:id="rId4"/>
              </a:rPr>
              <a:t>ESIP</a:t>
            </a:r>
            <a:endParaRPr lang="en-US" dirty="0" smtClean="0">
              <a:effectLst/>
            </a:endParaRPr>
          </a:p>
          <a:p>
            <a:r>
              <a:rPr lang="en-US" dirty="0">
                <a:hlinkClick r:id="rId5"/>
              </a:rPr>
              <a:t>RDA</a:t>
            </a:r>
            <a:endParaRPr lang="en-US" dirty="0" smtClean="0">
              <a:effectLst/>
            </a:endParaRPr>
          </a:p>
          <a:p>
            <a:r>
              <a:rPr lang="en-US" dirty="0" err="1">
                <a:hlinkClick r:id="rId6"/>
              </a:rPr>
              <a:t>EarthCube</a:t>
            </a:r>
            <a:endParaRPr lang="en-US" dirty="0" smtClean="0">
              <a:effectLst/>
            </a:endParaRPr>
          </a:p>
          <a:p>
            <a:r>
              <a:rPr lang="en-US" dirty="0">
                <a:hlinkClick r:id="rId7"/>
              </a:rPr>
              <a:t>FAIR</a:t>
            </a:r>
            <a:endParaRPr lang="en-US" dirty="0" smtClean="0">
              <a:effectLst/>
            </a:endParaRPr>
          </a:p>
          <a:p>
            <a:r>
              <a:rPr lang="en-US" dirty="0" smtClean="0">
                <a:hlinkClick r:id="rId8"/>
              </a:rPr>
              <a:t>Ocean Best Practices</a:t>
            </a:r>
            <a:endParaRPr lang="en-US" dirty="0" smtClean="0">
              <a:effectLst/>
            </a:endParaRPr>
          </a:p>
          <a:p>
            <a:r>
              <a:rPr lang="en-US" dirty="0" err="1">
                <a:hlinkClick r:id="rId9"/>
              </a:rPr>
              <a:t>DataONE</a:t>
            </a:r>
            <a:endParaRPr lang="en-US" dirty="0" smtClean="0">
              <a:effectLst/>
            </a:endParaRPr>
          </a:p>
          <a:p>
            <a:r>
              <a:rPr lang="en-US" dirty="0">
                <a:hlinkClick r:id="rId10"/>
              </a:rPr>
              <a:t>IEDA</a:t>
            </a:r>
            <a:endParaRPr lang="en-US" dirty="0" smtClean="0">
              <a:effectLst/>
            </a:endParaRPr>
          </a:p>
          <a:p>
            <a:r>
              <a:rPr lang="en-US" dirty="0" smtClean="0">
                <a:hlinkClick r:id="rId11"/>
              </a:rPr>
              <a:t>Force11</a:t>
            </a:r>
            <a:endParaRPr lang="en-US" dirty="0" smtClean="0">
              <a:effectLst/>
            </a:endParaRPr>
          </a:p>
          <a:p>
            <a:r>
              <a:rPr lang="en-US" dirty="0" smtClean="0"/>
              <a:t>And so on</a:t>
            </a:r>
            <a:r>
              <a:rPr lang="mr-IN" dirty="0" smtClean="0"/>
              <a:t>…</a:t>
            </a:r>
            <a:endParaRPr lang="en-US" dirty="0" smtClean="0"/>
          </a:p>
          <a:p>
            <a:endParaRPr lang="en-US" dirty="0"/>
          </a:p>
        </p:txBody>
      </p:sp>
      <p:pic>
        <p:nvPicPr>
          <p:cNvPr id="1026" name="Picture 2" descr="ttps://www.rd-alliance.org/sites/all/themes/rdafour/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9838" y="5164982"/>
            <a:ext cx="20764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s://www.esipfed.org/wp-content/uploads/2016/12/ESIP-final-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09381" y="4069653"/>
            <a:ext cx="1757363" cy="814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s://www.earthcube.org/sites/default/files/doc-repository/logo_earthcube_full_horizontal.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87298" y="1987592"/>
            <a:ext cx="2334638" cy="7976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s://www.oceanbestpractices.org/static/media/unesco-ioc-ocb-lockup-2x.8c4da179.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0462" y="2113621"/>
            <a:ext cx="2995826" cy="6225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3679" y="5379117"/>
            <a:ext cx="3115339" cy="743303"/>
          </a:xfrm>
          <a:prstGeom prst="rect">
            <a:avLst/>
          </a:prstGeom>
        </p:spPr>
      </p:pic>
      <p:pic>
        <p:nvPicPr>
          <p:cNvPr id="1038" name="Picture 14" descr="ttps://www.iedadata.org/wp-content/themes/IEDA/assets/img/logo.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40761" y="4124563"/>
            <a:ext cx="1781175" cy="704850"/>
          </a:xfrm>
          <a:prstGeom prst="rect">
            <a:avLst/>
          </a:prstGeom>
          <a:solidFill>
            <a:schemeClr val="accent1"/>
          </a:solidFill>
        </p:spPr>
      </p:pic>
      <p:pic>
        <p:nvPicPr>
          <p:cNvPr id="14" name="Picture 1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15298" y="3082165"/>
            <a:ext cx="2832100" cy="825500"/>
          </a:xfrm>
          <a:prstGeom prst="rect">
            <a:avLst/>
          </a:prstGeom>
        </p:spPr>
      </p:pic>
    </p:spTree>
    <p:extLst>
      <p:ext uri="{BB962C8B-B14F-4D97-AF65-F5344CB8AC3E}">
        <p14:creationId xmlns:p14="http://schemas.microsoft.com/office/powerpoint/2010/main" val="9459073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Appendix </a:t>
            </a:r>
            <a:r>
              <a:rPr lang="en-US" dirty="0" smtClean="0"/>
              <a:t>B: Resources for improving (digital) reproducible science</a:t>
            </a:r>
            <a:endParaRPr lang="en-US" dirty="0"/>
          </a:p>
        </p:txBody>
      </p:sp>
      <p:sp>
        <p:nvSpPr>
          <p:cNvPr id="3" name="Content Placeholder 2"/>
          <p:cNvSpPr>
            <a:spLocks noGrp="1"/>
          </p:cNvSpPr>
          <p:nvPr>
            <p:ph idx="1"/>
          </p:nvPr>
        </p:nvSpPr>
        <p:spPr>
          <a:xfrm>
            <a:off x="838199" y="1825624"/>
            <a:ext cx="10036629" cy="4509861"/>
          </a:xfrm>
        </p:spPr>
        <p:txBody>
          <a:bodyPr/>
          <a:lstStyle/>
          <a:p>
            <a:r>
              <a:rPr lang="en-US" dirty="0" smtClean="0"/>
              <a:t>Carpentries Project</a:t>
            </a:r>
            <a:endParaRPr lang="en-US" dirty="0" smtClean="0"/>
          </a:p>
          <a:p>
            <a:pPr lvl="1"/>
            <a:r>
              <a:rPr lang="en-US" dirty="0" smtClean="0"/>
              <a:t>Software</a:t>
            </a:r>
          </a:p>
          <a:p>
            <a:pPr lvl="1"/>
            <a:r>
              <a:rPr lang="en-US" dirty="0" smtClean="0"/>
              <a:t>Data</a:t>
            </a:r>
          </a:p>
          <a:p>
            <a:r>
              <a:rPr lang="en-US" dirty="0" err="1" smtClean="0"/>
              <a:t>OceanHackWeek</a:t>
            </a:r>
            <a:endParaRPr lang="en-US" dirty="0" smtClean="0"/>
          </a:p>
          <a:p>
            <a:pPr lvl="1"/>
            <a:r>
              <a:rPr lang="en-US" dirty="0" smtClean="0"/>
              <a:t>2018, 2019</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976962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C: Arguments for </a:t>
            </a:r>
            <a:r>
              <a:rPr lang="en-US" dirty="0"/>
              <a:t>O</a:t>
            </a:r>
            <a:r>
              <a:rPr lang="en-US" dirty="0" smtClean="0"/>
              <a:t>pen Source</a:t>
            </a:r>
            <a:endParaRPr lang="en-US" dirty="0"/>
          </a:p>
        </p:txBody>
      </p:sp>
      <p:sp>
        <p:nvSpPr>
          <p:cNvPr id="3" name="Content Placeholder 2"/>
          <p:cNvSpPr>
            <a:spLocks noGrp="1"/>
          </p:cNvSpPr>
          <p:nvPr>
            <p:ph idx="1"/>
          </p:nvPr>
        </p:nvSpPr>
        <p:spPr/>
        <p:txBody>
          <a:bodyPr>
            <a:normAutofit lnSpcReduction="10000"/>
          </a:bodyPr>
          <a:lstStyle/>
          <a:p>
            <a:r>
              <a:rPr lang="en-US" dirty="0" smtClean="0"/>
              <a:t>Open Source means open to collaboration, distributed efforts:</a:t>
            </a:r>
          </a:p>
          <a:p>
            <a:pPr lvl="1"/>
            <a:r>
              <a:rPr lang="en-US" dirty="0" smtClean="0"/>
              <a:t>New opportunities for unknown collaborators to join</a:t>
            </a:r>
          </a:p>
          <a:p>
            <a:pPr lvl="1"/>
            <a:r>
              <a:rPr lang="en-US" dirty="0" smtClean="0"/>
              <a:t>Distributed costs </a:t>
            </a:r>
            <a:r>
              <a:rPr lang="mr-IN" dirty="0" smtClean="0"/>
              <a:t>–</a:t>
            </a:r>
            <a:r>
              <a:rPr lang="en-US" dirty="0" smtClean="0"/>
              <a:t> instead of one project funding 1 FTE, 4 projects funding 0.3 FTEs</a:t>
            </a:r>
          </a:p>
          <a:p>
            <a:pPr lvl="1"/>
            <a:r>
              <a:rPr lang="en-US" dirty="0" smtClean="0"/>
              <a:t>Redundancy in maintenance </a:t>
            </a:r>
            <a:r>
              <a:rPr lang="mr-IN" dirty="0" smtClean="0"/>
              <a:t>–</a:t>
            </a:r>
            <a:r>
              <a:rPr lang="en-US" dirty="0" smtClean="0"/>
              <a:t> One person on holiday, retiring, etc. does not bring the entire project down</a:t>
            </a:r>
          </a:p>
          <a:p>
            <a:pPr lvl="1"/>
            <a:r>
              <a:rPr lang="en-US" dirty="0" smtClean="0"/>
              <a:t>Easier hiring </a:t>
            </a:r>
            <a:r>
              <a:rPr lang="mr-IN" dirty="0" smtClean="0"/>
              <a:t>–</a:t>
            </a:r>
            <a:r>
              <a:rPr lang="en-US" dirty="0" smtClean="0"/>
              <a:t> pay other maintainers to add new features, find other developers working on similar projects able to add to the software, find private industry programmers to </a:t>
            </a:r>
            <a:r>
              <a:rPr lang="en-US" dirty="0"/>
              <a:t>help more easily - https://</a:t>
            </a:r>
            <a:r>
              <a:rPr lang="en-US" dirty="0" err="1"/>
              <a:t>science.mozilla.org</a:t>
            </a:r>
            <a:r>
              <a:rPr lang="en-US" dirty="0"/>
              <a:t>/projects</a:t>
            </a:r>
            <a:endParaRPr lang="en-US" dirty="0" smtClean="0"/>
          </a:p>
          <a:p>
            <a:pPr lvl="1"/>
            <a:r>
              <a:rPr lang="en-US" dirty="0" smtClean="0"/>
              <a:t>Journals and repositories are moving towards mandated shared code and data </a:t>
            </a:r>
            <a:r>
              <a:rPr lang="mr-IN" dirty="0" smtClean="0"/>
              <a:t>–</a:t>
            </a:r>
            <a:r>
              <a:rPr lang="en-US" dirty="0" smtClean="0"/>
              <a:t> move ahead of the curve early</a:t>
            </a:r>
          </a:p>
          <a:p>
            <a:pPr lvl="1"/>
            <a:endParaRPr lang="en-US" dirty="0"/>
          </a:p>
        </p:txBody>
      </p:sp>
    </p:spTree>
    <p:extLst>
      <p:ext uri="{BB962C8B-B14F-4D97-AF65-F5344CB8AC3E}">
        <p14:creationId xmlns:p14="http://schemas.microsoft.com/office/powerpoint/2010/main" val="370131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D:  Shiny is to R as ??? is to Python?</a:t>
            </a:r>
            <a:endParaRPr lang="en-US" dirty="0"/>
          </a:p>
        </p:txBody>
      </p:sp>
      <p:sp>
        <p:nvSpPr>
          <p:cNvPr id="3" name="Content Placeholder 2"/>
          <p:cNvSpPr>
            <a:spLocks noGrp="1"/>
          </p:cNvSpPr>
          <p:nvPr>
            <p:ph idx="1"/>
          </p:nvPr>
        </p:nvSpPr>
        <p:spPr/>
        <p:txBody>
          <a:bodyPr/>
          <a:lstStyle/>
          <a:p>
            <a:r>
              <a:rPr lang="en-US" dirty="0" smtClean="0"/>
              <a:t>Quickly turn Python code into a </a:t>
            </a:r>
            <a:r>
              <a:rPr lang="en-US" smtClean="0"/>
              <a:t>web dashboard</a:t>
            </a:r>
          </a:p>
          <a:p>
            <a:r>
              <a:rPr lang="en-US" dirty="0" err="1" smtClean="0"/>
              <a:t>Streamlit</a:t>
            </a:r>
            <a:r>
              <a:rPr lang="en-US" dirty="0" smtClean="0"/>
              <a:t> </a:t>
            </a:r>
            <a:r>
              <a:rPr lang="en-US" dirty="0"/>
              <a:t>- </a:t>
            </a:r>
            <a:r>
              <a:rPr lang="en-US" dirty="0">
                <a:hlinkClick r:id="rId2"/>
              </a:rPr>
              <a:t>https://</a:t>
            </a:r>
            <a:r>
              <a:rPr lang="en-US" dirty="0" smtClean="0">
                <a:hlinkClick r:id="rId2"/>
              </a:rPr>
              <a:t>streamlit.io/docs/index.html</a:t>
            </a:r>
            <a:r>
              <a:rPr lang="en-US" dirty="0" smtClean="0"/>
              <a:t> </a:t>
            </a:r>
          </a:p>
          <a:p>
            <a:r>
              <a:rPr lang="en-US" dirty="0"/>
              <a:t>Dash - </a:t>
            </a:r>
            <a:r>
              <a:rPr lang="en-US" dirty="0">
                <a:hlinkClick r:id="rId3"/>
              </a:rPr>
              <a:t>https://</a:t>
            </a:r>
            <a:r>
              <a:rPr lang="en-US" dirty="0" smtClean="0">
                <a:hlinkClick r:id="rId3"/>
              </a:rPr>
              <a:t>dash.plot.ly/introduction</a:t>
            </a:r>
            <a:r>
              <a:rPr lang="en-US" dirty="0" smtClean="0"/>
              <a:t> </a:t>
            </a:r>
            <a:endParaRPr lang="en-US" dirty="0"/>
          </a:p>
        </p:txBody>
      </p:sp>
    </p:spTree>
    <p:extLst>
      <p:ext uri="{BB962C8B-B14F-4D97-AF65-F5344CB8AC3E}">
        <p14:creationId xmlns:p14="http://schemas.microsoft.com/office/powerpoint/2010/main" val="212924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044" y="374853"/>
            <a:ext cx="11087911" cy="1325563"/>
          </a:xfrm>
        </p:spPr>
        <p:txBody>
          <a:bodyPr/>
          <a:lstStyle/>
          <a:p>
            <a:r>
              <a:rPr lang="en-US" dirty="0" smtClean="0"/>
              <a:t>An Opinion of Two Cities: Science and Software</a:t>
            </a:r>
            <a:endParaRPr lang="en-US" dirty="0"/>
          </a:p>
        </p:txBody>
      </p:sp>
      <p:sp>
        <p:nvSpPr>
          <p:cNvPr id="3" name="Content Placeholder 2"/>
          <p:cNvSpPr>
            <a:spLocks noGrp="1"/>
          </p:cNvSpPr>
          <p:nvPr>
            <p:ph idx="1"/>
          </p:nvPr>
        </p:nvSpPr>
        <p:spPr>
          <a:xfrm>
            <a:off x="838199" y="1566154"/>
            <a:ext cx="4866409" cy="5057068"/>
          </a:xfrm>
        </p:spPr>
        <p:txBody>
          <a:bodyPr>
            <a:normAutofit/>
          </a:bodyPr>
          <a:lstStyle/>
          <a:p>
            <a:r>
              <a:rPr lang="en-US" dirty="0"/>
              <a:t>Science </a:t>
            </a:r>
            <a:r>
              <a:rPr lang="en-US" dirty="0" smtClean="0"/>
              <a:t>focused:</a:t>
            </a:r>
            <a:endParaRPr lang="en-US" dirty="0"/>
          </a:p>
          <a:p>
            <a:pPr lvl="1" fontAlgn="base"/>
            <a:r>
              <a:rPr lang="en-US" dirty="0" smtClean="0"/>
              <a:t>Three “R”s of Science - Repeatability</a:t>
            </a:r>
            <a:r>
              <a:rPr lang="en-US" dirty="0"/>
              <a:t>, Replicability, </a:t>
            </a:r>
            <a:r>
              <a:rPr lang="en-US" dirty="0" smtClean="0"/>
              <a:t>Reproducibility</a:t>
            </a:r>
          </a:p>
          <a:p>
            <a:pPr lvl="1" fontAlgn="base"/>
            <a:r>
              <a:rPr lang="en-US" i="1" dirty="0"/>
              <a:t>Reproducibility and Replicability in Science, </a:t>
            </a:r>
            <a:r>
              <a:rPr lang="en-US" dirty="0"/>
              <a:t>2019</a:t>
            </a:r>
            <a:endParaRPr lang="en-US" dirty="0" smtClean="0"/>
          </a:p>
          <a:p>
            <a:pPr lvl="1" fontAlgn="base"/>
            <a:r>
              <a:rPr lang="en-US" dirty="0" smtClean="0"/>
              <a:t>The Replication Crisis in Science</a:t>
            </a:r>
          </a:p>
          <a:p>
            <a:pPr lvl="1" fontAlgn="base"/>
            <a:r>
              <a:rPr lang="en-US" dirty="0"/>
              <a:t>Solving the Sharing of Software and Data</a:t>
            </a:r>
            <a:endParaRPr lang="en-US" dirty="0" smtClean="0"/>
          </a:p>
          <a:p>
            <a:pPr lvl="1" fontAlgn="base"/>
            <a:r>
              <a:rPr lang="en-US" dirty="0" smtClean="0"/>
              <a:t>FAIR </a:t>
            </a:r>
            <a:r>
              <a:rPr lang="en-US" dirty="0"/>
              <a:t>principles</a:t>
            </a:r>
          </a:p>
          <a:p>
            <a:pPr lvl="1" fontAlgn="base"/>
            <a:r>
              <a:rPr lang="en-US" dirty="0" smtClean="0"/>
              <a:t>Data centers/repositories</a:t>
            </a:r>
          </a:p>
          <a:p>
            <a:pPr lvl="1" fontAlgn="base"/>
            <a:r>
              <a:rPr lang="en-US" dirty="0" smtClean="0"/>
              <a:t>Methods </a:t>
            </a:r>
            <a:r>
              <a:rPr lang="en-US" dirty="0"/>
              <a:t>repository - Ocean Best </a:t>
            </a:r>
            <a:r>
              <a:rPr lang="en-US" dirty="0" smtClean="0"/>
              <a:t>Practices</a:t>
            </a:r>
            <a:endParaRPr lang="en-US" dirty="0"/>
          </a:p>
          <a:p>
            <a:pPr lvl="1"/>
            <a:endParaRPr lang="en-US" dirty="0"/>
          </a:p>
          <a:p>
            <a:endParaRPr lang="en-US" dirty="0"/>
          </a:p>
        </p:txBody>
      </p:sp>
      <p:sp>
        <p:nvSpPr>
          <p:cNvPr id="5" name="Content Placeholder 2"/>
          <p:cNvSpPr txBox="1">
            <a:spLocks/>
          </p:cNvSpPr>
          <p:nvPr/>
        </p:nvSpPr>
        <p:spPr>
          <a:xfrm>
            <a:off x="5877531" y="1566154"/>
            <a:ext cx="5762424" cy="50570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charset="0"/>
              <a:buChar char="•"/>
            </a:pPr>
            <a:r>
              <a:rPr lang="en-US" dirty="0"/>
              <a:t>Software focused:</a:t>
            </a:r>
          </a:p>
          <a:p>
            <a:pPr marL="742950" lvl="1" indent="-285750">
              <a:buFont typeface="Arial" charset="0"/>
              <a:buChar char="•"/>
            </a:pPr>
            <a:r>
              <a:rPr lang="en-US" dirty="0"/>
              <a:t>Community </a:t>
            </a:r>
            <a:r>
              <a:rPr lang="en-US" dirty="0" smtClean="0"/>
              <a:t>Decisions </a:t>
            </a:r>
            <a:r>
              <a:rPr lang="en-US" dirty="0"/>
              <a:t>in </a:t>
            </a:r>
            <a:r>
              <a:rPr lang="en-US" dirty="0" smtClean="0"/>
              <a:t>Oceanography</a:t>
            </a:r>
            <a:endParaRPr lang="en-US" dirty="0"/>
          </a:p>
          <a:p>
            <a:pPr marL="742950" lvl="1" indent="-285750">
              <a:buFont typeface="Arial" charset="0"/>
              <a:buChar char="•"/>
            </a:pPr>
            <a:r>
              <a:rPr lang="en-US" dirty="0"/>
              <a:t>Working environment: package managers, virtualization</a:t>
            </a:r>
          </a:p>
          <a:p>
            <a:pPr marL="742950" lvl="1" indent="-285750">
              <a:buFont typeface="Arial" charset="0"/>
              <a:buChar char="•"/>
            </a:pPr>
            <a:r>
              <a:rPr lang="en-US" dirty="0"/>
              <a:t>Online interactive notebooks: Binder</a:t>
            </a:r>
          </a:p>
          <a:p>
            <a:pPr marL="742950" lvl="1" indent="-285750">
              <a:buFont typeface="Arial" charset="0"/>
              <a:buChar char="•"/>
            </a:pPr>
            <a:r>
              <a:rPr lang="en-US" dirty="0"/>
              <a:t>Version control: </a:t>
            </a:r>
            <a:r>
              <a:rPr lang="en-US" dirty="0" err="1"/>
              <a:t>git</a:t>
            </a:r>
            <a:r>
              <a:rPr lang="en-US" dirty="0"/>
              <a:t>, </a:t>
            </a:r>
            <a:r>
              <a:rPr lang="en-US" dirty="0" err="1"/>
              <a:t>Github</a:t>
            </a:r>
            <a:endParaRPr lang="en-US" dirty="0"/>
          </a:p>
          <a:p>
            <a:pPr marL="742950" lvl="1" indent="-285750">
              <a:buFont typeface="Arial" charset="0"/>
              <a:buChar char="•"/>
            </a:pPr>
            <a:r>
              <a:rPr lang="en-US" dirty="0"/>
              <a:t>Code readability: formatters</a:t>
            </a:r>
          </a:p>
          <a:p>
            <a:pPr marL="742950" lvl="1" indent="-285750">
              <a:buFont typeface="Arial" charset="0"/>
              <a:buChar char="•"/>
            </a:pPr>
            <a:r>
              <a:rPr lang="en-US" dirty="0"/>
              <a:t>Code readability part 2: </a:t>
            </a:r>
            <a:r>
              <a:rPr lang="en-US" dirty="0" err="1"/>
              <a:t>docstrings</a:t>
            </a:r>
            <a:r>
              <a:rPr lang="en-US" dirty="0"/>
              <a:t>/comments, </a:t>
            </a:r>
            <a:r>
              <a:rPr lang="en-US" dirty="0" err="1"/>
              <a:t>autodocs</a:t>
            </a:r>
            <a:endParaRPr lang="en-US" dirty="0"/>
          </a:p>
          <a:p>
            <a:pPr marL="742950" lvl="1" indent="-285750">
              <a:buFont typeface="Arial" charset="0"/>
              <a:buChar char="•"/>
            </a:pPr>
            <a:r>
              <a:rPr lang="en-US" dirty="0"/>
              <a:t>Variable names and standard vocabularies</a:t>
            </a:r>
          </a:p>
          <a:p>
            <a:pPr marL="742950" lvl="1" indent="-285750">
              <a:buFont typeface="Arial" charset="0"/>
              <a:buChar char="•"/>
            </a:pPr>
            <a:r>
              <a:rPr lang="en-US" dirty="0"/>
              <a:t>Advanced software engineering</a:t>
            </a:r>
          </a:p>
          <a:p>
            <a:pPr marL="742950" lvl="1" indent="-285750">
              <a:buFont typeface="Arial" charset="0"/>
              <a:buChar char="•"/>
            </a:pPr>
            <a:r>
              <a:rPr lang="en-US" dirty="0"/>
              <a:t>Licensing code and data</a:t>
            </a:r>
          </a:p>
          <a:p>
            <a:pPr marL="742950" lvl="1" indent="-285750">
              <a:buFont typeface="Arial" charset="0"/>
              <a:buChar char="•"/>
            </a:pPr>
            <a:r>
              <a:rPr lang="en-US" dirty="0"/>
              <a:t>DOIs for code and data</a:t>
            </a:r>
          </a:p>
          <a:p>
            <a:endParaRPr lang="en-US" dirty="0"/>
          </a:p>
        </p:txBody>
      </p:sp>
    </p:spTree>
    <p:extLst>
      <p:ext uri="{BB962C8B-B14F-4D97-AF65-F5344CB8AC3E}">
        <p14:creationId xmlns:p14="http://schemas.microsoft.com/office/powerpoint/2010/main" val="668754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46020" y="2597206"/>
            <a:ext cx="9339744" cy="1325563"/>
          </a:xfrm>
        </p:spPr>
        <p:txBody>
          <a:bodyPr>
            <a:normAutofit fontScale="90000"/>
          </a:bodyPr>
          <a:lstStyle/>
          <a:p>
            <a:pPr algn="ctr"/>
            <a:r>
              <a:rPr lang="en-US" dirty="0" smtClean="0"/>
              <a:t>Reproducible Science:</a:t>
            </a:r>
            <a:r>
              <a:rPr lang="en-US" smtClean="0"/>
              <a:t/>
            </a:r>
            <a:br>
              <a:rPr lang="en-US" smtClean="0"/>
            </a:br>
            <a:r>
              <a:rPr lang="en-US" smtClean="0"/>
              <a:t>Making Reproducible Experiments Possible</a:t>
            </a:r>
            <a:endParaRPr lang="en-US" dirty="0"/>
          </a:p>
        </p:txBody>
      </p:sp>
    </p:spTree>
    <p:extLst>
      <p:ext uri="{BB962C8B-B14F-4D97-AF65-F5344CB8AC3E}">
        <p14:creationId xmlns:p14="http://schemas.microsoft.com/office/powerpoint/2010/main" val="31168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“R”s of Science</a:t>
            </a:r>
            <a:endParaRPr lang="en-US" dirty="0"/>
          </a:p>
        </p:txBody>
      </p:sp>
      <p:sp>
        <p:nvSpPr>
          <p:cNvPr id="3" name="Content Placeholder 2"/>
          <p:cNvSpPr>
            <a:spLocks noGrp="1"/>
          </p:cNvSpPr>
          <p:nvPr>
            <p:ph idx="1"/>
          </p:nvPr>
        </p:nvSpPr>
        <p:spPr>
          <a:xfrm>
            <a:off x="838200" y="1825625"/>
            <a:ext cx="10515600" cy="1510699"/>
          </a:xfrm>
        </p:spPr>
        <p:txBody>
          <a:bodyPr>
            <a:normAutofit/>
          </a:bodyPr>
          <a:lstStyle/>
          <a:p>
            <a:r>
              <a:rPr lang="en-US" b="1" dirty="0" smtClean="0"/>
              <a:t>Repeatability</a:t>
            </a:r>
            <a:r>
              <a:rPr lang="en-US" dirty="0" smtClean="0"/>
              <a:t>: </a:t>
            </a:r>
            <a:r>
              <a:rPr lang="en-US" b="1" dirty="0" smtClean="0">
                <a:solidFill>
                  <a:schemeClr val="accent2"/>
                </a:solidFill>
              </a:rPr>
              <a:t>Same</a:t>
            </a:r>
            <a:r>
              <a:rPr lang="en-US" dirty="0" smtClean="0">
                <a:solidFill>
                  <a:schemeClr val="accent2"/>
                </a:solidFill>
              </a:rPr>
              <a:t> </a:t>
            </a:r>
            <a:r>
              <a:rPr lang="en-US" dirty="0"/>
              <a:t>team, </a:t>
            </a:r>
            <a:r>
              <a:rPr lang="en-US" b="1" dirty="0">
                <a:solidFill>
                  <a:schemeClr val="accent2"/>
                </a:solidFill>
              </a:rPr>
              <a:t>same</a:t>
            </a:r>
            <a:r>
              <a:rPr lang="en-US" dirty="0">
                <a:solidFill>
                  <a:schemeClr val="accent2"/>
                </a:solidFill>
              </a:rPr>
              <a:t> </a:t>
            </a:r>
            <a:r>
              <a:rPr lang="en-US" dirty="0"/>
              <a:t>experimental </a:t>
            </a:r>
            <a:r>
              <a:rPr lang="en-US" dirty="0" smtClean="0"/>
              <a:t>setup</a:t>
            </a:r>
          </a:p>
          <a:p>
            <a:r>
              <a:rPr lang="en-US" b="1" dirty="0" smtClean="0"/>
              <a:t>Replicability:</a:t>
            </a:r>
            <a:r>
              <a:rPr lang="en-US" dirty="0" smtClean="0"/>
              <a:t> </a:t>
            </a:r>
            <a:r>
              <a:rPr lang="en-US" b="1" dirty="0" smtClean="0">
                <a:solidFill>
                  <a:schemeClr val="accent1"/>
                </a:solidFill>
              </a:rPr>
              <a:t>Different</a:t>
            </a:r>
            <a:r>
              <a:rPr lang="en-US" dirty="0" smtClean="0"/>
              <a:t> </a:t>
            </a:r>
            <a:r>
              <a:rPr lang="en-US" dirty="0"/>
              <a:t>team, </a:t>
            </a:r>
            <a:r>
              <a:rPr lang="en-US" b="1" dirty="0">
                <a:solidFill>
                  <a:schemeClr val="accent2"/>
                </a:solidFill>
              </a:rPr>
              <a:t>same</a:t>
            </a:r>
            <a:r>
              <a:rPr lang="en-US" dirty="0">
                <a:solidFill>
                  <a:schemeClr val="accent2"/>
                </a:solidFill>
              </a:rPr>
              <a:t> </a:t>
            </a:r>
            <a:r>
              <a:rPr lang="en-US" dirty="0"/>
              <a:t>experimental </a:t>
            </a:r>
            <a:r>
              <a:rPr lang="en-US" dirty="0" smtClean="0"/>
              <a:t>setup</a:t>
            </a:r>
            <a:endParaRPr lang="en-US" dirty="0"/>
          </a:p>
          <a:p>
            <a:r>
              <a:rPr lang="en-US" b="1" dirty="0" smtClean="0"/>
              <a:t>Reproducibility:</a:t>
            </a:r>
            <a:r>
              <a:rPr lang="en-US" dirty="0" smtClean="0"/>
              <a:t> </a:t>
            </a:r>
            <a:r>
              <a:rPr lang="en-US" b="1" dirty="0" smtClean="0">
                <a:solidFill>
                  <a:schemeClr val="accent1"/>
                </a:solidFill>
              </a:rPr>
              <a:t>Different</a:t>
            </a:r>
            <a:r>
              <a:rPr lang="en-US" dirty="0" smtClean="0">
                <a:solidFill>
                  <a:schemeClr val="accent1"/>
                </a:solidFill>
              </a:rPr>
              <a:t> </a:t>
            </a:r>
            <a:r>
              <a:rPr lang="en-US" dirty="0"/>
              <a:t>team, </a:t>
            </a:r>
            <a:r>
              <a:rPr lang="en-US" b="1" dirty="0">
                <a:solidFill>
                  <a:schemeClr val="accent1"/>
                </a:solidFill>
              </a:rPr>
              <a:t>different</a:t>
            </a:r>
            <a:r>
              <a:rPr lang="en-US" dirty="0"/>
              <a:t> experimental </a:t>
            </a:r>
            <a:r>
              <a:rPr lang="en-US" dirty="0" smtClean="0"/>
              <a:t>setup</a:t>
            </a:r>
          </a:p>
          <a:p>
            <a:endParaRPr lang="en-US" dirty="0"/>
          </a:p>
        </p:txBody>
      </p:sp>
      <p:sp>
        <p:nvSpPr>
          <p:cNvPr id="4" name="Rectangle 3"/>
          <p:cNvSpPr/>
          <p:nvPr/>
        </p:nvSpPr>
        <p:spPr>
          <a:xfrm>
            <a:off x="2513551" y="6311900"/>
            <a:ext cx="9587112" cy="276999"/>
          </a:xfrm>
          <a:prstGeom prst="rect">
            <a:avLst/>
          </a:prstGeom>
        </p:spPr>
        <p:txBody>
          <a:bodyPr wrap="none">
            <a:spAutoFit/>
          </a:bodyPr>
          <a:lstStyle/>
          <a:p>
            <a:r>
              <a:rPr lang="en-US" sz="1200" dirty="0" err="1"/>
              <a:t>Plesser</a:t>
            </a:r>
            <a:r>
              <a:rPr lang="en-US" sz="1200" dirty="0"/>
              <a:t> HE (2018) Reproducibility vs. Replicability: A Brief History of a Confused Terminology. </a:t>
            </a:r>
            <a:r>
              <a:rPr lang="en-US" sz="1200" i="1" dirty="0"/>
              <a:t>Front. </a:t>
            </a:r>
            <a:r>
              <a:rPr lang="en-US" sz="1200" i="1" dirty="0" err="1"/>
              <a:t>Neuroinform</a:t>
            </a:r>
            <a:r>
              <a:rPr lang="en-US" sz="1200" dirty="0"/>
              <a:t>. 11:76. </a:t>
            </a:r>
            <a:r>
              <a:rPr lang="en-US" sz="1200" dirty="0" err="1"/>
              <a:t>doi</a:t>
            </a:r>
            <a:r>
              <a:rPr lang="en-US" sz="1200" dirty="0"/>
              <a:t>: </a:t>
            </a:r>
            <a:r>
              <a:rPr lang="en-US" sz="1200" dirty="0">
                <a:hlinkClick r:id="rId3"/>
              </a:rPr>
              <a:t>10.3389/fninf.2017.00076</a:t>
            </a:r>
            <a:endParaRPr lang="en-US" sz="1200" dirty="0"/>
          </a:p>
        </p:txBody>
      </p:sp>
      <p:sp>
        <p:nvSpPr>
          <p:cNvPr id="5" name="Rectangle 4"/>
          <p:cNvSpPr/>
          <p:nvPr/>
        </p:nvSpPr>
        <p:spPr>
          <a:xfrm>
            <a:off x="838200" y="3789101"/>
            <a:ext cx="10515600" cy="1938992"/>
          </a:xfrm>
          <a:prstGeom prst="rect">
            <a:avLst/>
          </a:prstGeom>
        </p:spPr>
        <p:txBody>
          <a:bodyPr wrap="square">
            <a:spAutoFit/>
          </a:bodyPr>
          <a:lstStyle/>
          <a:p>
            <a:pPr marL="285750" indent="-285750">
              <a:buFont typeface="Arial" charset="0"/>
              <a:buChar char="•"/>
            </a:pPr>
            <a:r>
              <a:rPr lang="en-US" sz="2000" b="1" dirty="0"/>
              <a:t>Methods reproducibility</a:t>
            </a:r>
            <a:r>
              <a:rPr lang="en-US" sz="2000" dirty="0"/>
              <a:t>: provide sufficient detail about procedures and data so that the same procedures could be exactly repeated.</a:t>
            </a:r>
          </a:p>
          <a:p>
            <a:pPr marL="285750" indent="-285750">
              <a:buFont typeface="Arial" charset="0"/>
              <a:buChar char="•"/>
            </a:pPr>
            <a:r>
              <a:rPr lang="en-US" sz="2000" b="1" dirty="0"/>
              <a:t>Results reproducibility</a:t>
            </a:r>
            <a:r>
              <a:rPr lang="en-US" sz="2000" dirty="0"/>
              <a:t>: obtain the same results from an independent study with procedures as closely matched to the original study as possible.</a:t>
            </a:r>
          </a:p>
          <a:p>
            <a:pPr marL="285750" indent="-285750">
              <a:buFont typeface="Arial" charset="0"/>
              <a:buChar char="•"/>
            </a:pPr>
            <a:r>
              <a:rPr lang="en-US" sz="2000" b="1" dirty="0"/>
              <a:t>Inferential reproducibility</a:t>
            </a:r>
            <a:r>
              <a:rPr lang="en-US" sz="2000" dirty="0"/>
              <a:t>: draw the same conclusions from either an independent replication of a study or a reanalysis of the original study.</a:t>
            </a:r>
          </a:p>
        </p:txBody>
      </p:sp>
    </p:spTree>
    <p:extLst>
      <p:ext uri="{BB962C8B-B14F-4D97-AF65-F5344CB8AC3E}">
        <p14:creationId xmlns:p14="http://schemas.microsoft.com/office/powerpoint/2010/main" val="1201405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03429" cy="1325563"/>
          </a:xfrm>
        </p:spPr>
        <p:txBody>
          <a:bodyPr/>
          <a:lstStyle/>
          <a:p>
            <a:r>
              <a:rPr lang="en-US" i="1" dirty="0" smtClean="0"/>
              <a:t>Reproducibility and Replicability in Science, </a:t>
            </a:r>
            <a:r>
              <a:rPr lang="en-US" dirty="0" smtClean="0"/>
              <a:t>2019</a:t>
            </a:r>
            <a:endParaRPr lang="en-US" i="1" dirty="0"/>
          </a:p>
        </p:txBody>
      </p:sp>
      <p:sp>
        <p:nvSpPr>
          <p:cNvPr id="3" name="Content Placeholder 2"/>
          <p:cNvSpPr>
            <a:spLocks noGrp="1"/>
          </p:cNvSpPr>
          <p:nvPr>
            <p:ph idx="1"/>
          </p:nvPr>
        </p:nvSpPr>
        <p:spPr/>
        <p:txBody>
          <a:bodyPr/>
          <a:lstStyle/>
          <a:p>
            <a:r>
              <a:rPr lang="en-US" dirty="0" smtClean="0"/>
              <a:t>Recently released report from the National Academies of Sciences, Engineering, and Medicine, commissioned by Congress/NSF</a:t>
            </a:r>
          </a:p>
          <a:p>
            <a:r>
              <a:rPr lang="en-US" dirty="0" smtClean="0"/>
              <a:t>“</a:t>
            </a:r>
            <a:r>
              <a:rPr lang="en-US" dirty="0"/>
              <a:t>prompted by concerns about the reproducibility and replicability of scientific </a:t>
            </a:r>
            <a:r>
              <a:rPr lang="en-US" dirty="0" smtClean="0"/>
              <a:t>research”</a:t>
            </a:r>
          </a:p>
          <a:p>
            <a:r>
              <a:rPr lang="en-US" dirty="0" smtClean="0"/>
              <a:t>Recommendations on what scientists, funders, journals/conferences, institutions should do in the future </a:t>
            </a:r>
          </a:p>
          <a:p>
            <a:r>
              <a:rPr lang="en-US" dirty="0" smtClean="0"/>
              <a:t>Recommendations: </a:t>
            </a:r>
          </a:p>
          <a:p>
            <a:pPr lvl="1"/>
            <a:r>
              <a:rPr lang="en-US" dirty="0" smtClean="0"/>
              <a:t>6-3: Funding open-source, useable tools and infrastructure for reproducibility</a:t>
            </a:r>
          </a:p>
          <a:p>
            <a:pPr lvl="1"/>
            <a:r>
              <a:rPr lang="en-US" dirty="0" smtClean="0"/>
              <a:t>6-5: NSF recommendations related to repositories</a:t>
            </a:r>
          </a:p>
          <a:p>
            <a:pPr lvl="1"/>
            <a:r>
              <a:rPr lang="en-US" dirty="0" smtClean="0"/>
              <a:t>6-7: Journals and societies set progressive 3R policies for submissions</a:t>
            </a:r>
            <a:endParaRPr lang="en-US" dirty="0"/>
          </a:p>
          <a:p>
            <a:endParaRPr lang="en-US" dirty="0" smtClean="0"/>
          </a:p>
          <a:p>
            <a:endParaRPr lang="en-US" dirty="0"/>
          </a:p>
        </p:txBody>
      </p:sp>
      <p:sp>
        <p:nvSpPr>
          <p:cNvPr id="4" name="Rectangle 3"/>
          <p:cNvSpPr/>
          <p:nvPr/>
        </p:nvSpPr>
        <p:spPr>
          <a:xfrm>
            <a:off x="50535" y="6311900"/>
            <a:ext cx="12141465" cy="276999"/>
          </a:xfrm>
          <a:prstGeom prst="rect">
            <a:avLst/>
          </a:prstGeom>
        </p:spPr>
        <p:txBody>
          <a:bodyPr wrap="none">
            <a:spAutoFit/>
          </a:bodyPr>
          <a:lstStyle/>
          <a:p>
            <a:r>
              <a:rPr lang="en-US" sz="1200" dirty="0"/>
              <a:t>National Academies of Sciences, Engineering, and Medicine 2019. </a:t>
            </a:r>
            <a:r>
              <a:rPr lang="en-US" sz="1200" i="1" dirty="0"/>
              <a:t>Reproducibility and Replicability in Science</a:t>
            </a:r>
            <a:r>
              <a:rPr lang="en-US" sz="1200" dirty="0"/>
              <a:t>. Washington, DC: The National Academies Press. </a:t>
            </a:r>
            <a:r>
              <a:rPr lang="en-US" sz="1200" dirty="0">
                <a:hlinkClick r:id="rId3"/>
              </a:rPr>
              <a:t>https://</a:t>
            </a:r>
            <a:r>
              <a:rPr lang="en-US" sz="1200" dirty="0" smtClean="0">
                <a:hlinkClick r:id="rId3"/>
              </a:rPr>
              <a:t>doi.org/10.17226/25303</a:t>
            </a:r>
            <a:r>
              <a:rPr lang="en-US" sz="1200" dirty="0" smtClean="0"/>
              <a:t>. </a:t>
            </a:r>
            <a:endParaRPr lang="en-US" sz="1200" dirty="0"/>
          </a:p>
        </p:txBody>
      </p:sp>
    </p:spTree>
    <p:extLst>
      <p:ext uri="{BB962C8B-B14F-4D97-AF65-F5344CB8AC3E}">
        <p14:creationId xmlns:p14="http://schemas.microsoft.com/office/powerpoint/2010/main" val="450186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Replication Crisis in Science</a:t>
            </a:r>
            <a:endParaRPr lang="en-US" dirty="0"/>
          </a:p>
        </p:txBody>
      </p:sp>
      <p:sp>
        <p:nvSpPr>
          <p:cNvPr id="3" name="Content Placeholder 2"/>
          <p:cNvSpPr>
            <a:spLocks noGrp="1"/>
          </p:cNvSpPr>
          <p:nvPr>
            <p:ph idx="1"/>
          </p:nvPr>
        </p:nvSpPr>
        <p:spPr/>
        <p:txBody>
          <a:bodyPr/>
          <a:lstStyle/>
          <a:p>
            <a:r>
              <a:rPr lang="en-US" dirty="0" smtClean="0"/>
              <a:t>Not just social and life sciences!</a:t>
            </a:r>
          </a:p>
          <a:p>
            <a:r>
              <a:rPr lang="en-US" dirty="0" err="1" smtClean="0">
                <a:hlinkClick r:id="rId3"/>
              </a:rPr>
              <a:t>Resplandy</a:t>
            </a:r>
            <a:r>
              <a:rPr lang="en-US" dirty="0" smtClean="0">
                <a:hlinkClick r:id="rId3"/>
              </a:rPr>
              <a:t> et al., 2018</a:t>
            </a:r>
            <a:r>
              <a:rPr lang="en-US" dirty="0" smtClean="0"/>
              <a:t> </a:t>
            </a:r>
            <a:r>
              <a:rPr lang="mr-IN" dirty="0" smtClean="0"/>
              <a:t>–</a:t>
            </a:r>
            <a:r>
              <a:rPr lang="en-US" dirty="0" smtClean="0"/>
              <a:t> “</a:t>
            </a:r>
            <a:r>
              <a:rPr lang="en-US" dirty="0"/>
              <a:t>Quantification of ocean heat uptake from changes in atmospheric O</a:t>
            </a:r>
            <a:r>
              <a:rPr lang="en-US" baseline="-25000" dirty="0"/>
              <a:t>2</a:t>
            </a:r>
            <a:r>
              <a:rPr lang="en-US" dirty="0"/>
              <a:t> and CO</a:t>
            </a:r>
            <a:r>
              <a:rPr lang="en-US" baseline="-25000" dirty="0"/>
              <a:t>2</a:t>
            </a:r>
            <a:r>
              <a:rPr lang="en-US" dirty="0"/>
              <a:t> </a:t>
            </a:r>
            <a:r>
              <a:rPr lang="en-US" dirty="0" smtClean="0"/>
              <a:t>composition”</a:t>
            </a:r>
          </a:p>
          <a:p>
            <a:pPr lvl="1"/>
            <a:r>
              <a:rPr lang="en-US" dirty="0" smtClean="0"/>
              <a:t>Data is available, attempting to come up with similar numbers falls short in original paper as noticed by a climate change skeptic</a:t>
            </a:r>
          </a:p>
          <a:p>
            <a:pPr lvl="1"/>
            <a:r>
              <a:rPr lang="en-US" dirty="0" smtClean="0"/>
              <a:t>A problem of </a:t>
            </a:r>
            <a:r>
              <a:rPr lang="en-US" dirty="0" smtClean="0">
                <a:hlinkClick r:id="rId4"/>
              </a:rPr>
              <a:t>propagated errors</a:t>
            </a:r>
            <a:endParaRPr lang="en-US" dirty="0" smtClean="0"/>
          </a:p>
          <a:p>
            <a:r>
              <a:rPr lang="en-US" dirty="0" smtClean="0"/>
              <a:t>As science uses more moving parts, especially code, how can we ease the burden of fulfilling all of these dependencies?</a:t>
            </a:r>
          </a:p>
          <a:p>
            <a:pPr lvl="1"/>
            <a:r>
              <a:rPr lang="en-US" dirty="0" smtClean="0"/>
              <a:t>Use software to ensure everyone uses the latest scientific conclusions?</a:t>
            </a:r>
          </a:p>
          <a:p>
            <a:pPr lvl="1"/>
            <a:r>
              <a:rPr lang="en-US" dirty="0" smtClean="0"/>
              <a:t>Automatic updating of libraries?</a:t>
            </a:r>
            <a:endParaRPr lang="en-US" dirty="0"/>
          </a:p>
        </p:txBody>
      </p:sp>
    </p:spTree>
    <p:extLst>
      <p:ext uri="{BB962C8B-B14F-4D97-AF65-F5344CB8AC3E}">
        <p14:creationId xmlns:p14="http://schemas.microsoft.com/office/powerpoint/2010/main" val="20278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Sharing of Software and Data</a:t>
            </a:r>
            <a:endParaRPr lang="en-US" dirty="0"/>
          </a:p>
        </p:txBody>
      </p:sp>
      <p:sp>
        <p:nvSpPr>
          <p:cNvPr id="3" name="Content Placeholder 2"/>
          <p:cNvSpPr>
            <a:spLocks noGrp="1"/>
          </p:cNvSpPr>
          <p:nvPr>
            <p:ph idx="1"/>
          </p:nvPr>
        </p:nvSpPr>
        <p:spPr/>
        <p:txBody>
          <a:bodyPr/>
          <a:lstStyle/>
          <a:p>
            <a:r>
              <a:rPr lang="en-US" dirty="0" smtClean="0"/>
              <a:t>What level of replicability is needed for software and data?</a:t>
            </a:r>
          </a:p>
          <a:p>
            <a:pPr lvl="1"/>
            <a:r>
              <a:rPr lang="en-US" dirty="0" smtClean="0"/>
              <a:t>Loose code </a:t>
            </a:r>
            <a:r>
              <a:rPr lang="mr-IN" dirty="0"/>
              <a:t>–</a:t>
            </a:r>
            <a:r>
              <a:rPr lang="en-US" dirty="0"/>
              <a:t> search for a researcher’s personal website, hope the links are current and code installs neatly with minimal emails/forum searches?</a:t>
            </a:r>
          </a:p>
          <a:p>
            <a:pPr lvl="1"/>
            <a:r>
              <a:rPr lang="en-US" dirty="0"/>
              <a:t>Packaging </a:t>
            </a:r>
            <a:r>
              <a:rPr lang="mr-IN" dirty="0" smtClean="0"/>
              <a:t>–</a:t>
            </a:r>
            <a:r>
              <a:rPr lang="en-US" dirty="0" smtClean="0"/>
              <a:t>package </a:t>
            </a:r>
            <a:r>
              <a:rPr lang="en-US" dirty="0"/>
              <a:t>manager, </a:t>
            </a:r>
            <a:r>
              <a:rPr lang="en-US" dirty="0" smtClean="0"/>
              <a:t>data </a:t>
            </a:r>
            <a:r>
              <a:rPr lang="en-US" dirty="0"/>
              <a:t>centers?</a:t>
            </a:r>
          </a:p>
          <a:p>
            <a:pPr lvl="1"/>
            <a:r>
              <a:rPr lang="en-US" dirty="0" smtClean="0"/>
              <a:t>System image </a:t>
            </a:r>
            <a:r>
              <a:rPr lang="mr-IN" dirty="0" smtClean="0"/>
              <a:t>–</a:t>
            </a:r>
            <a:r>
              <a:rPr lang="en-US" dirty="0" smtClean="0"/>
              <a:t> just boot up an image that contains everything you need?</a:t>
            </a:r>
          </a:p>
          <a:p>
            <a:r>
              <a:rPr lang="en-US" dirty="0" smtClean="0"/>
              <a:t>Are current scientific best practices being followed?</a:t>
            </a:r>
          </a:p>
          <a:p>
            <a:pPr lvl="1"/>
            <a:r>
              <a:rPr lang="en-US" dirty="0" smtClean="0"/>
              <a:t>Are the best science practices of the day being followed? Or are outdated libraries being used with ad-hoc fixes to make them current?</a:t>
            </a:r>
          </a:p>
          <a:p>
            <a:r>
              <a:rPr lang="en-US" dirty="0" smtClean="0"/>
              <a:t>What is the minimum level of fuss a user should expect to encounter?</a:t>
            </a:r>
          </a:p>
          <a:p>
            <a:pPr lvl="1"/>
            <a:r>
              <a:rPr lang="en-US" dirty="0" smtClean="0"/>
              <a:t>Language expert? No experience required?</a:t>
            </a:r>
          </a:p>
          <a:p>
            <a:pPr lvl="1"/>
            <a:endParaRPr lang="en-US" dirty="0"/>
          </a:p>
        </p:txBody>
      </p:sp>
    </p:spTree>
    <p:extLst>
      <p:ext uri="{BB962C8B-B14F-4D97-AF65-F5344CB8AC3E}">
        <p14:creationId xmlns:p14="http://schemas.microsoft.com/office/powerpoint/2010/main" val="1215121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69072</TotalTime>
  <Words>3192</Words>
  <Application>Microsoft Macintosh PowerPoint</Application>
  <PresentationFormat>Widescreen</PresentationFormat>
  <Paragraphs>377</Paragraphs>
  <Slides>32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vt:lpstr>
      <vt:lpstr>Calibri Light</vt:lpstr>
      <vt:lpstr>Mangal</vt:lpstr>
      <vt:lpstr>Arial</vt:lpstr>
      <vt:lpstr>Office Theme</vt:lpstr>
      <vt:lpstr>(Digital) Reproducible Science</vt:lpstr>
      <vt:lpstr>Quiz time!</vt:lpstr>
      <vt:lpstr>(Oceanography) Data Stewards Salad</vt:lpstr>
      <vt:lpstr>An Opinion of Two Cities: Science and Software</vt:lpstr>
      <vt:lpstr>Reproducible Science: Making Reproducible Experiments Possible</vt:lpstr>
      <vt:lpstr>Three “R”s of Science</vt:lpstr>
      <vt:lpstr>Reproducibility and Replicability in Science, 2019</vt:lpstr>
      <vt:lpstr>The Replication Crisis in Science</vt:lpstr>
      <vt:lpstr>Solving the Sharing of Software and Data</vt:lpstr>
      <vt:lpstr>FAIR Principles</vt:lpstr>
      <vt:lpstr>Data Centers/Repositories</vt:lpstr>
      <vt:lpstr>Repository of Methods – Ocean Best Practices</vt:lpstr>
      <vt:lpstr>Reproducible Software:  Opinionated Practices with Python</vt:lpstr>
      <vt:lpstr>Why spend effort for reproducibility?</vt:lpstr>
      <vt:lpstr>Lets see what some people have said about software, data before:</vt:lpstr>
      <vt:lpstr>How do we standardize our coding practices?</vt:lpstr>
      <vt:lpstr>Community Decisions - Oceanography</vt:lpstr>
      <vt:lpstr>Working environments</vt:lpstr>
      <vt:lpstr>Binder</vt:lpstr>
      <vt:lpstr>Version Control: git, Github</vt:lpstr>
      <vt:lpstr>Code Formatting</vt:lpstr>
      <vt:lpstr>Code Readability part 2: comments and autodocs</vt:lpstr>
      <vt:lpstr>Code readability – variable names</vt:lpstr>
      <vt:lpstr>Advanced Software Engineering</vt:lpstr>
      <vt:lpstr>Licensing Code and Datasets</vt:lpstr>
      <vt:lpstr>DOIs for Fun and Profit: Pt. 1</vt:lpstr>
      <vt:lpstr>DOIs for Fun and Profit: Pt. 2</vt:lpstr>
      <vt:lpstr>Questions?</vt:lpstr>
      <vt:lpstr>Appendix A: Python Libraries You Might Not Be Using But Should</vt:lpstr>
      <vt:lpstr>Appendix B: Resources for improving (digital) reproducible science</vt:lpstr>
      <vt:lpstr>Appendix C: Arguments for Open Source</vt:lpstr>
      <vt:lpstr>Appendix D:  Shiny is to R as ??? is to Python?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science</dc:title>
  <dc:creator>Joseph Gum</dc:creator>
  <cp:lastModifiedBy>Joseph Gum</cp:lastModifiedBy>
  <cp:revision>112</cp:revision>
  <cp:lastPrinted>2019-09-06T17:00:18Z</cp:lastPrinted>
  <dcterms:created xsi:type="dcterms:W3CDTF">2019-08-23T16:01:52Z</dcterms:created>
  <dcterms:modified xsi:type="dcterms:W3CDTF">2019-10-10T17:23:59Z</dcterms:modified>
</cp:coreProperties>
</file>